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8" r:id="rId1"/>
  </p:sldMasterIdLst>
  <p:sldIdLst>
    <p:sldId id="256" r:id="rId2"/>
    <p:sldId id="270" r:id="rId3"/>
    <p:sldId id="257" r:id="rId4"/>
    <p:sldId id="258" r:id="rId5"/>
    <p:sldId id="259" r:id="rId6"/>
    <p:sldId id="271" r:id="rId7"/>
    <p:sldId id="260" r:id="rId8"/>
    <p:sldId id="261" r:id="rId9"/>
    <p:sldId id="262" r:id="rId10"/>
    <p:sldId id="264" r:id="rId11"/>
    <p:sldId id="263" r:id="rId12"/>
    <p:sldId id="265" r:id="rId13"/>
    <p:sldId id="266" r:id="rId14"/>
    <p:sldId id="272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6"/>
    <p:restoredTop sz="94620"/>
  </p:normalViewPr>
  <p:slideViewPr>
    <p:cSldViewPr snapToGrid="0" snapToObjects="1">
      <p:cViewPr varScale="1">
        <p:scale>
          <a:sx n="92" d="100"/>
          <a:sy n="92" d="100"/>
        </p:scale>
        <p:origin x="10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E3C5-D538-6945-AE31-EEF9C7BF9223}" type="datetimeFigureOut">
              <a:rPr lang="en-US" smtClean="0"/>
              <a:t>3/27/16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4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E3C5-D538-6945-AE31-EEF9C7BF9223}" type="datetimeFigureOut">
              <a:rPr lang="en-US" smtClean="0"/>
              <a:t>3/27/16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3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E3C5-D538-6945-AE31-EEF9C7BF9223}" type="datetimeFigureOut">
              <a:rPr lang="en-US" smtClean="0"/>
              <a:t>3/27/16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53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E3C5-D538-6945-AE31-EEF9C7BF9223}" type="datetimeFigureOut">
              <a:rPr lang="en-US" smtClean="0"/>
              <a:t>3/27/16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8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E3C5-D538-6945-AE31-EEF9C7BF9223}" type="datetimeFigureOut">
              <a:rPr lang="en-US" smtClean="0"/>
              <a:t>3/27/16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2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E3C5-D538-6945-AE31-EEF9C7BF9223}" type="datetimeFigureOut">
              <a:rPr lang="en-US" smtClean="0"/>
              <a:t>3/27/16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E3C5-D538-6945-AE31-EEF9C7BF9223}" type="datetimeFigureOut">
              <a:rPr lang="en-US" smtClean="0"/>
              <a:t>3/27/16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2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E3C5-D538-6945-AE31-EEF9C7BF9223}" type="datetimeFigureOut">
              <a:rPr lang="en-US" smtClean="0"/>
              <a:t>3/27/16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97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E3C5-D538-6945-AE31-EEF9C7BF9223}" type="datetimeFigureOut">
              <a:rPr lang="en-US" smtClean="0"/>
              <a:t>3/27/16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47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E3C5-D538-6945-AE31-EEF9C7BF9223}" type="datetimeFigureOut">
              <a:rPr lang="en-US" smtClean="0"/>
              <a:t>3/27/16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3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E3C5-D538-6945-AE31-EEF9C7BF9223}" type="datetimeFigureOut">
              <a:rPr lang="en-US" smtClean="0"/>
              <a:t>3/27/16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9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3E3C5-D538-6945-AE31-EEF9C7BF9223}" type="datetimeFigureOut">
              <a:rPr lang="en-US" smtClean="0"/>
              <a:t>3/27/16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1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Relationship Id="rId3" Type="http://schemas.openxmlformats.org/officeDocument/2006/relationships/image" Target="../media/image3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Relationship Id="rId3" Type="http://schemas.openxmlformats.org/officeDocument/2006/relationships/image" Target="../media/image3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Welcome 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History 110e: Rise of Machines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091" y="4494269"/>
            <a:ext cx="2149764" cy="171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783" y="1884219"/>
            <a:ext cx="69373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54" y="616528"/>
            <a:ext cx="3983182" cy="221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871" y="883916"/>
            <a:ext cx="17494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55681" y="1352784"/>
            <a:ext cx="90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1904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9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128" y="729672"/>
            <a:ext cx="50800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3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3394" y="391391"/>
            <a:ext cx="3787408" cy="2864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19" y="2329874"/>
            <a:ext cx="8739043" cy="411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239" y="1837273"/>
            <a:ext cx="901046" cy="11664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429" y="874568"/>
            <a:ext cx="3670300" cy="5219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239" y="985404"/>
            <a:ext cx="190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2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675" y="540327"/>
            <a:ext cx="3285233" cy="583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57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272" y="893618"/>
            <a:ext cx="6096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5527" y="1510145"/>
            <a:ext cx="20920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citizens of the United States must effectively control the mighty commercial forces which they have called into being.”</a:t>
            </a:r>
            <a:r>
              <a:rPr lang="en-US" dirty="0" smtClean="0">
                <a:effectLst/>
              </a:rPr>
              <a:t> – </a:t>
            </a:r>
            <a:r>
              <a:rPr lang="en-US" smtClean="0">
                <a:effectLst/>
              </a:rPr>
              <a:t>Theodore Roosevelt, 1910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41" y="484750"/>
            <a:ext cx="4358214" cy="32144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18509" y="3906766"/>
            <a:ext cx="2576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Above: W.E.B. du Bois; right: Martin Luther King and Yolanda.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54073" y="891627"/>
            <a:ext cx="5818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“when you suddenly find your tongue twisted and your speech stammering as you seek to explain to your six-year-old daughter why she can't go to the public amusement park that has just been advertised on </a:t>
            </a:r>
            <a:r>
              <a:rPr lang="en-US" dirty="0" smtClean="0"/>
              <a:t>television. . . . "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082" y="2426855"/>
            <a:ext cx="42418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2" y="3461238"/>
            <a:ext cx="2842490" cy="2296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28" y="654627"/>
            <a:ext cx="3286991" cy="223515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17819" y="1588610"/>
            <a:ext cx="5680363" cy="2602341"/>
          </a:xfrm>
        </p:spPr>
        <p:txBody>
          <a:bodyPr/>
          <a:lstStyle/>
          <a:p>
            <a:r>
              <a:rPr lang="en-US" dirty="0" smtClean="0"/>
              <a:t>Three identification exams</a:t>
            </a:r>
          </a:p>
          <a:p>
            <a:r>
              <a:rPr lang="en-US" dirty="0" smtClean="0"/>
              <a:t>A final essay exam</a:t>
            </a:r>
          </a:p>
          <a:p>
            <a:r>
              <a:rPr lang="en-US" dirty="0" smtClean="0"/>
              <a:t>Section participation</a:t>
            </a:r>
          </a:p>
          <a:p>
            <a:r>
              <a:rPr lang="en-US" dirty="0" smtClean="0"/>
              <a:t>A term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74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909" y="997528"/>
            <a:ext cx="3810000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3927" y="4959927"/>
            <a:ext cx="3241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Andrew Carnegie, famous industrialist dude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11636" y="1524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“. . .  The Republic thunders past with the rush of the express . . . 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597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110" y="1347353"/>
            <a:ext cx="3175000" cy="477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745" y="526472"/>
            <a:ext cx="3740727" cy="2805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74" y="412171"/>
            <a:ext cx="2493818" cy="1870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746" y="2867890"/>
            <a:ext cx="2825323" cy="31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6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667" y="0"/>
            <a:ext cx="7874000" cy="4432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5049404"/>
            <a:ext cx="200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John Perry Barlow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6" y="3525586"/>
            <a:ext cx="2012949" cy="3048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08" y="3525586"/>
            <a:ext cx="2082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2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836" y="869555"/>
            <a:ext cx="4054013" cy="4741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7249" y="3948546"/>
            <a:ext cx="3602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are “drawing people together, thereby bringing about an era in which men, by knowing one another, will finally cease fighting.” Ferdinand de Lesseps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6472" y="734289"/>
            <a:ext cx="32419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”It is impossible that old prejudices and hostilities should longer exist, while such an instrument has been created for an exchange of thought between all.” Editorial on telegraph, 1858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59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Economy?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049" y="1690688"/>
            <a:ext cx="2768335" cy="41425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0982" y="2161309"/>
            <a:ext cx="30895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“We’re breaking through the material conditions of existence to a world where man creates his own destiny.” Ronald Reagan, Moscow University, 1988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30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Did the Internet transcend  . . . 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55664"/>
            <a:ext cx="5181600" cy="4351338"/>
          </a:xfrm>
        </p:spPr>
        <p:txBody>
          <a:bodyPr/>
          <a:lstStyle/>
          <a:p>
            <a:r>
              <a:rPr lang="en-US" dirty="0" smtClean="0"/>
              <a:t>Governments and law?</a:t>
            </a:r>
          </a:p>
          <a:p>
            <a:r>
              <a:rPr lang="en-US" dirty="0" smtClean="0"/>
              <a:t>Identities? </a:t>
            </a:r>
          </a:p>
          <a:p>
            <a:r>
              <a:rPr lang="en-US" dirty="0" smtClean="0"/>
              <a:t>Inequality?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057429"/>
            <a:ext cx="5430404" cy="4072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768" y="4634172"/>
            <a:ext cx="2443018" cy="1862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52" y="3633628"/>
            <a:ext cx="2243282" cy="2719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711" y="462049"/>
            <a:ext cx="3272869" cy="14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1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1890 . . 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97582" cy="1928957"/>
          </a:xfrm>
        </p:spPr>
        <p:txBody>
          <a:bodyPr/>
          <a:lstStyle/>
          <a:p>
            <a:r>
              <a:rPr lang="en-US" dirty="0" smtClean="0"/>
              <a:t>One percent of families owned 51 percent of all property</a:t>
            </a:r>
          </a:p>
          <a:p>
            <a:r>
              <a:rPr lang="en-US" dirty="0" smtClean="0"/>
              <a:t>Forty-four percent owned only 1.2 percent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143" y="3504044"/>
            <a:ext cx="3729183" cy="281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7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563" y="857828"/>
            <a:ext cx="3810000" cy="469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2873" y="1274618"/>
            <a:ext cx="4364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”Our inventions are wont to be pretty toys, which distract our attention from serious things. They are but improved means to an unimproved end . . . “ Henry David Thoreau, 1856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21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</TotalTime>
  <Words>293</Words>
  <Application>Microsoft Macintosh PowerPoint</Application>
  <PresentationFormat>Widescreen</PresentationFormat>
  <Paragraphs>25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Calibri Light</vt:lpstr>
      <vt:lpstr>Arial</vt:lpstr>
      <vt:lpstr>Office Theme</vt:lpstr>
      <vt:lpstr>Welcome to</vt:lpstr>
      <vt:lpstr>PowerPoint Presentation</vt:lpstr>
      <vt:lpstr>PowerPoint Presentation</vt:lpstr>
      <vt:lpstr>PowerPoint Presentation</vt:lpstr>
      <vt:lpstr>PowerPoint Presentation</vt:lpstr>
      <vt:lpstr>The New Economy? </vt:lpstr>
      <vt:lpstr>Did the Internet transcend  . . .   </vt:lpstr>
      <vt:lpstr>In 1890 . . 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29</cp:revision>
  <dcterms:created xsi:type="dcterms:W3CDTF">2016-03-26T20:09:35Z</dcterms:created>
  <dcterms:modified xsi:type="dcterms:W3CDTF">2016-03-28T01:55:19Z</dcterms:modified>
</cp:coreProperties>
</file>