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8" r:id="rId1"/>
  </p:sldMasterIdLst>
  <p:notesMasterIdLst>
    <p:notesMasterId r:id="rId17"/>
  </p:notesMasterIdLst>
  <p:sldIdLst>
    <p:sldId id="257" r:id="rId2"/>
    <p:sldId id="256" r:id="rId3"/>
    <p:sldId id="258" r:id="rId4"/>
    <p:sldId id="260" r:id="rId5"/>
    <p:sldId id="259" r:id="rId6"/>
    <p:sldId id="261" r:id="rId7"/>
    <p:sldId id="262" r:id="rId8"/>
    <p:sldId id="264" r:id="rId9"/>
    <p:sldId id="263" r:id="rId10"/>
    <p:sldId id="265" r:id="rId11"/>
    <p:sldId id="266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45"/>
    <p:restoredTop sz="94620"/>
  </p:normalViewPr>
  <p:slideViewPr>
    <p:cSldViewPr snapToGrid="0" snapToObjects="1">
      <p:cViewPr varScale="1">
        <p:scale>
          <a:sx n="121" d="100"/>
          <a:sy n="121" d="100"/>
        </p:scale>
        <p:origin x="200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091539-F669-C240-AEA5-4708E73D0327}" type="datetimeFigureOut">
              <a:rPr lang="en-US" smtClean="0"/>
              <a:t>4/19/16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E3E9F5-5CAC-D349-8339-75A5323B5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444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F00C878A-B182-034D-B623-CC5D56E4D724}" type="slidenum">
              <a:rPr lang="en-US" altLang="en-US" sz="1200"/>
              <a:pPr eaLnBrk="1" hangingPunct="1"/>
              <a:t>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680481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3E3C5-D538-6945-AE31-EEF9C7BF9223}" type="datetimeFigureOut">
              <a:rPr lang="en-US" smtClean="0"/>
              <a:t>4/19/16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E0F4-D38B-E745-9D64-DEEAA8341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94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3E3C5-D538-6945-AE31-EEF9C7BF9223}" type="datetimeFigureOut">
              <a:rPr lang="en-US" smtClean="0"/>
              <a:t>4/19/16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E0F4-D38B-E745-9D64-DEEAA8341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63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3E3C5-D538-6945-AE31-EEF9C7BF9223}" type="datetimeFigureOut">
              <a:rPr lang="en-US" smtClean="0"/>
              <a:t>4/19/16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E0F4-D38B-E745-9D64-DEEAA8341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153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3E3C5-D538-6945-AE31-EEF9C7BF9223}" type="datetimeFigureOut">
              <a:rPr lang="en-US" smtClean="0"/>
              <a:t>4/19/16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E0F4-D38B-E745-9D64-DEEAA8341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8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3E3C5-D538-6945-AE31-EEF9C7BF9223}" type="datetimeFigureOut">
              <a:rPr lang="en-US" smtClean="0"/>
              <a:t>4/19/16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E0F4-D38B-E745-9D64-DEEAA8341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523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3E3C5-D538-6945-AE31-EEF9C7BF9223}" type="datetimeFigureOut">
              <a:rPr lang="en-US" smtClean="0"/>
              <a:t>4/19/16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E0F4-D38B-E745-9D64-DEEAA8341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71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3E3C5-D538-6945-AE31-EEF9C7BF9223}" type="datetimeFigureOut">
              <a:rPr lang="en-US" smtClean="0"/>
              <a:t>4/19/16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E0F4-D38B-E745-9D64-DEEAA8341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23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3E3C5-D538-6945-AE31-EEF9C7BF9223}" type="datetimeFigureOut">
              <a:rPr lang="en-US" smtClean="0"/>
              <a:t>4/19/16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E0F4-D38B-E745-9D64-DEEAA8341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097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3E3C5-D538-6945-AE31-EEF9C7BF9223}" type="datetimeFigureOut">
              <a:rPr lang="en-US" smtClean="0"/>
              <a:t>4/19/16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E0F4-D38B-E745-9D64-DEEAA8341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47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3E3C5-D538-6945-AE31-EEF9C7BF9223}" type="datetimeFigureOut">
              <a:rPr lang="en-US" smtClean="0"/>
              <a:t>4/19/16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E0F4-D38B-E745-9D64-DEEAA8341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43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3E3C5-D538-6945-AE31-EEF9C7BF9223}" type="datetimeFigureOut">
              <a:rPr lang="en-US" smtClean="0"/>
              <a:t>4/19/16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E0F4-D38B-E745-9D64-DEEAA8341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29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3E3C5-D538-6945-AE31-EEF9C7BF9223}" type="datetimeFigureOut">
              <a:rPr lang="en-US" smtClean="0"/>
              <a:t>4/19/16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1E0F4-D38B-E745-9D64-DEEAA8341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213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tiff"/><Relationship Id="rId3" Type="http://schemas.openxmlformats.org/officeDocument/2006/relationships/image" Target="../media/image23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tiff"/><Relationship Id="rId3" Type="http://schemas.openxmlformats.org/officeDocument/2006/relationships/image" Target="../media/image26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United_States_Constitution" TargetMode="External"/><Relationship Id="rId4" Type="http://schemas.openxmlformats.org/officeDocument/2006/relationships/hyperlink" Target="https://en.wikipedia.org/wiki/United_States_Congress" TargetMode="External"/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en.wikipedia.org/wiki/Enumerated_powers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4" Type="http://schemas.openxmlformats.org/officeDocument/2006/relationships/image" Target="../media/image30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5" Type="http://schemas.openxmlformats.org/officeDocument/2006/relationships/image" Target="../media/image5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Relationship Id="rId3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tiff"/><Relationship Id="rId3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tiff"/><Relationship Id="rId3" Type="http://schemas.openxmlformats.org/officeDocument/2006/relationships/image" Target="../media/image1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tiff"/><Relationship Id="rId3" Type="http://schemas.openxmlformats.org/officeDocument/2006/relationships/image" Target="../media/image2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076" y="231094"/>
            <a:ext cx="7620000" cy="5905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37986" y="2354317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Luna Park, Cleveland, 1901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824" y="203502"/>
            <a:ext cx="5054045" cy="43122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2415" y="2550663"/>
            <a:ext cx="6796688" cy="409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17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977" y="478219"/>
            <a:ext cx="7819697" cy="58647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90843" y="1629103"/>
            <a:ext cx="15450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Chicago World’s Fair, 1893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22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572" y="319786"/>
            <a:ext cx="9775738" cy="61676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77" y="187653"/>
            <a:ext cx="3004763" cy="192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49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221" y="190938"/>
            <a:ext cx="4318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71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9089" y="313134"/>
            <a:ext cx="6096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i="1" dirty="0">
                <a:solidFill>
                  <a:srgbClr val="0B0080"/>
                </a:solidFill>
                <a:latin typeface="Arial" charset="0"/>
                <a:hlinkClick r:id="rId2" tooltip="Enumerated powers"/>
              </a:rPr>
              <a:t>Article I, Section 8</a:t>
            </a:r>
            <a:r>
              <a:rPr lang="en-US" sz="1400" b="1" i="1" dirty="0">
                <a:solidFill>
                  <a:srgbClr val="252525"/>
                </a:solidFill>
                <a:latin typeface="Arial" charset="0"/>
              </a:rPr>
              <a:t>, Clause 8</a:t>
            </a:r>
            <a:r>
              <a:rPr lang="en-US" sz="1400" i="1" dirty="0">
                <a:solidFill>
                  <a:srgbClr val="252525"/>
                </a:solidFill>
                <a:latin typeface="Arial" charset="0"/>
              </a:rPr>
              <a:t> of the </a:t>
            </a:r>
            <a:r>
              <a:rPr lang="en-US" sz="1400" i="1" dirty="0">
                <a:solidFill>
                  <a:srgbClr val="0B0080"/>
                </a:solidFill>
                <a:latin typeface="Arial" charset="0"/>
                <a:hlinkClick r:id="rId3" tooltip="United States Constitution"/>
              </a:rPr>
              <a:t>United States Constitution</a:t>
            </a:r>
            <a:r>
              <a:rPr lang="en-US" sz="1400" i="1" dirty="0">
                <a:solidFill>
                  <a:srgbClr val="252525"/>
                </a:solidFill>
                <a:latin typeface="Arial" charset="0"/>
              </a:rPr>
              <a:t>, known as </a:t>
            </a:r>
            <a:r>
              <a:rPr lang="en-US" sz="1400" i="1" dirty="0" smtClean="0">
                <a:solidFill>
                  <a:srgbClr val="252525"/>
                </a:solidFill>
                <a:latin typeface="Arial" charset="0"/>
              </a:rPr>
              <a:t>the </a:t>
            </a:r>
            <a:r>
              <a:rPr lang="en-US" sz="1400" b="1" i="1" dirty="0" smtClean="0">
                <a:solidFill>
                  <a:srgbClr val="252525"/>
                </a:solidFill>
                <a:latin typeface="Arial" charset="0"/>
              </a:rPr>
              <a:t>Copyright </a:t>
            </a:r>
            <a:r>
              <a:rPr lang="en-US" sz="1400" b="1" i="1" dirty="0">
                <a:solidFill>
                  <a:srgbClr val="252525"/>
                </a:solidFill>
                <a:latin typeface="Arial" charset="0"/>
              </a:rPr>
              <a:t>Clause</a:t>
            </a:r>
            <a:r>
              <a:rPr lang="en-US" sz="1400" i="1" dirty="0">
                <a:solidFill>
                  <a:srgbClr val="252525"/>
                </a:solidFill>
                <a:latin typeface="Arial" charset="0"/>
              </a:rPr>
              <a:t>, empowers the </a:t>
            </a:r>
            <a:r>
              <a:rPr lang="en-US" sz="1400" i="1" dirty="0">
                <a:solidFill>
                  <a:srgbClr val="0B0080"/>
                </a:solidFill>
                <a:latin typeface="Arial" charset="0"/>
                <a:hlinkClick r:id="rId4" tooltip="United States Congress"/>
              </a:rPr>
              <a:t>United States Congress</a:t>
            </a:r>
            <a:r>
              <a:rPr lang="en-US" sz="1400" i="1" dirty="0">
                <a:solidFill>
                  <a:srgbClr val="252525"/>
                </a:solidFill>
                <a:latin typeface="Arial" charset="0"/>
              </a:rPr>
              <a:t>:</a:t>
            </a:r>
          </a:p>
          <a:p>
            <a:pPr lvl="1"/>
            <a:r>
              <a:rPr lang="en-US" sz="4000" dirty="0"/>
              <a:t>To promote the Progress of Science and useful Arts, by securing for limited Times to Authors and Inventors the exclusive Right to their respective Writings and Discoveries.</a:t>
            </a:r>
            <a:endParaRPr lang="en-US" sz="4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8676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831" y="1027276"/>
            <a:ext cx="3688672" cy="3904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262" y="231118"/>
            <a:ext cx="4660870" cy="37679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6744" y="3142702"/>
            <a:ext cx="3471055" cy="27219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22786" y="5081697"/>
            <a:ext cx="2891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Above: Kellogg’s “electric light bath.”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96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80" y="373774"/>
            <a:ext cx="4635500" cy="2095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569" y="2836917"/>
            <a:ext cx="2720146" cy="30059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080" y="1823325"/>
            <a:ext cx="2768600" cy="4787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5190" y="4047427"/>
            <a:ext cx="2031124" cy="20582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50014" y="2532990"/>
            <a:ext cx="29008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Lower left to right: Franklin mucking around with lightening; a Volta battery; a Davy glowing wire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6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1" y="1046655"/>
            <a:ext cx="7620000" cy="508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378" y="300678"/>
            <a:ext cx="3374514" cy="23321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0317" y="2848303"/>
            <a:ext cx="2417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Right: one of Brush’s arc lamps in Cleveland.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20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4310" y="257939"/>
            <a:ext cx="3810000" cy="5562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694" y="257939"/>
            <a:ext cx="6985000" cy="5232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0373" y="4311867"/>
            <a:ext cx="3142593" cy="235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0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0784" y="147144"/>
            <a:ext cx="1465756" cy="21345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8545" y="1081691"/>
            <a:ext cx="6350000" cy="4673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21598" y="2564524"/>
            <a:ext cx="22665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Above: mockup of </a:t>
            </a:r>
            <a:r>
              <a:rPr lang="en-US" dirty="0" smtClean="0"/>
              <a:t>a </a:t>
            </a:r>
            <a:r>
              <a:rPr lang="en-US" dirty="0" smtClean="0"/>
              <a:t>light bulb; right, Paris exposition of 1881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77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392" y="2688485"/>
            <a:ext cx="358140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24" y="872823"/>
            <a:ext cx="4343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10" y="368118"/>
            <a:ext cx="4501055" cy="2701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602" y="3295659"/>
            <a:ext cx="5279591" cy="3013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 Box 9"/>
          <p:cNvSpPr txBox="1">
            <a:spLocks noChangeArrowheads="1"/>
          </p:cNvSpPr>
          <p:nvPr/>
        </p:nvSpPr>
        <p:spPr bwMode="auto">
          <a:xfrm>
            <a:off x="6960475" y="5485153"/>
            <a:ext cx="25592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200"/>
              <a:t>Clockwise from left: Chicago 1871; Seattle 1889; Chicago Iroquois Theater, 1903; Baltimore, 1904; </a:t>
            </a:r>
          </a:p>
        </p:txBody>
      </p:sp>
    </p:spTree>
    <p:extLst>
      <p:ext uri="{BB962C8B-B14F-4D97-AF65-F5344CB8AC3E}">
        <p14:creationId xmlns:p14="http://schemas.microsoft.com/office/powerpoint/2010/main" val="183862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923" y="292795"/>
            <a:ext cx="7597501" cy="60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4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8462" y="844629"/>
            <a:ext cx="3810000" cy="5194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9745" y="4838481"/>
            <a:ext cx="32687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Right: Buffalo, New York in the 1880s; above: a trapped electrical worker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270999" y="956441"/>
            <a:ext cx="2678608" cy="388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4222" y="-515007"/>
            <a:ext cx="8064939" cy="80649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679" y="1303282"/>
            <a:ext cx="3505990" cy="280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7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255</TotalTime>
  <Words>107</Words>
  <Application>Microsoft Macintosh PowerPoint</Application>
  <PresentationFormat>Widescreen</PresentationFormat>
  <Paragraphs>11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ＭＳ Ｐゴシック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45</cp:revision>
  <dcterms:created xsi:type="dcterms:W3CDTF">2016-03-26T20:09:35Z</dcterms:created>
  <dcterms:modified xsi:type="dcterms:W3CDTF">2016-04-19T15:59:16Z</dcterms:modified>
</cp:coreProperties>
</file>