
<file path=[Content_Types].xml><?xml version="1.0" encoding="utf-8"?>
<Types xmlns="http://schemas.openxmlformats.org/package/2006/content-types">
  <Default Extension="xml" ContentType="application/xml"/>
  <Default Extension="jpeg" ContentType="image/jpeg"/>
  <Default Extension="mp3" ContentType="audio/m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63" r:id="rId1"/>
  </p:sldMasterIdLst>
  <p:notesMasterIdLst>
    <p:notesMasterId r:id="rId62"/>
  </p:notesMasterIdLst>
  <p:sldIdLst>
    <p:sldId id="256" r:id="rId2"/>
    <p:sldId id="257" r:id="rId3"/>
    <p:sldId id="258" r:id="rId4"/>
    <p:sldId id="359" r:id="rId5"/>
    <p:sldId id="283" r:id="rId6"/>
    <p:sldId id="358" r:id="rId7"/>
    <p:sldId id="284" r:id="rId8"/>
    <p:sldId id="285" r:id="rId9"/>
    <p:sldId id="286" r:id="rId10"/>
    <p:sldId id="287" r:id="rId11"/>
    <p:sldId id="260" r:id="rId12"/>
    <p:sldId id="259" r:id="rId13"/>
    <p:sldId id="261" r:id="rId14"/>
    <p:sldId id="262" r:id="rId15"/>
    <p:sldId id="289" r:id="rId16"/>
    <p:sldId id="349" r:id="rId17"/>
    <p:sldId id="344" r:id="rId18"/>
    <p:sldId id="350" r:id="rId19"/>
    <p:sldId id="360" r:id="rId20"/>
    <p:sldId id="300" r:id="rId21"/>
    <p:sldId id="303" r:id="rId22"/>
    <p:sldId id="353" r:id="rId23"/>
    <p:sldId id="305" r:id="rId24"/>
    <p:sldId id="309" r:id="rId25"/>
    <p:sldId id="325" r:id="rId26"/>
    <p:sldId id="327" r:id="rId27"/>
    <p:sldId id="328" r:id="rId28"/>
    <p:sldId id="354" r:id="rId29"/>
    <p:sldId id="329" r:id="rId30"/>
    <p:sldId id="330" r:id="rId31"/>
    <p:sldId id="331" r:id="rId32"/>
    <p:sldId id="332" r:id="rId33"/>
    <p:sldId id="346" r:id="rId34"/>
    <p:sldId id="347" r:id="rId35"/>
    <p:sldId id="333" r:id="rId36"/>
    <p:sldId id="334" r:id="rId37"/>
    <p:sldId id="335" r:id="rId38"/>
    <p:sldId id="336" r:id="rId39"/>
    <p:sldId id="337" r:id="rId40"/>
    <p:sldId id="338" r:id="rId41"/>
    <p:sldId id="339" r:id="rId42"/>
    <p:sldId id="340" r:id="rId43"/>
    <p:sldId id="341" r:id="rId44"/>
    <p:sldId id="263" r:id="rId45"/>
    <p:sldId id="275" r:id="rId46"/>
    <p:sldId id="348" r:id="rId47"/>
    <p:sldId id="264" r:id="rId48"/>
    <p:sldId id="274" r:id="rId49"/>
    <p:sldId id="279" r:id="rId50"/>
    <p:sldId id="267" r:id="rId51"/>
    <p:sldId id="265" r:id="rId52"/>
    <p:sldId id="266" r:id="rId53"/>
    <p:sldId id="288" r:id="rId54"/>
    <p:sldId id="280" r:id="rId55"/>
    <p:sldId id="268" r:id="rId56"/>
    <p:sldId id="357" r:id="rId57"/>
    <p:sldId id="281" r:id="rId58"/>
    <p:sldId id="271" r:id="rId59"/>
    <p:sldId id="282" r:id="rId60"/>
    <p:sldId id="272" r:id="rId61"/>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08"/>
    <p:restoredTop sz="92993"/>
  </p:normalViewPr>
  <p:slideViewPr>
    <p:cSldViewPr>
      <p:cViewPr>
        <p:scale>
          <a:sx n="117" d="100"/>
          <a:sy n="117" d="100"/>
        </p:scale>
        <p:origin x="14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20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ea typeface="+mn-ea"/>
                <a:cs typeface="+mn-cs"/>
              </a:defRPr>
            </a:lvl1pPr>
          </a:lstStyle>
          <a:p>
            <a:pPr>
              <a:defRPr/>
            </a:pPr>
            <a:endParaRPr lang="en-US"/>
          </a:p>
        </p:txBody>
      </p:sp>
      <p:sp>
        <p:nvSpPr>
          <p:cNvPr id="1536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lvl1pPr>
          </a:lstStyle>
          <a:p>
            <a:pPr>
              <a:defRPr/>
            </a:pPr>
            <a:fld id="{4919FBD1-16C6-5943-B242-66202FBBAC3B}" type="slidenum">
              <a:rPr lang="en-US" altLang="en-US"/>
              <a:pPr>
                <a:defRPr/>
              </a:pPr>
              <a:t>‹#›</a:t>
            </a:fld>
            <a:endParaRPr lang="en-US" altLang="en-US"/>
          </a:p>
        </p:txBody>
      </p:sp>
    </p:spTree>
    <p:extLst>
      <p:ext uri="{BB962C8B-B14F-4D97-AF65-F5344CB8AC3E}">
        <p14:creationId xmlns:p14="http://schemas.microsoft.com/office/powerpoint/2010/main" val="1673210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2F5B383-C5B5-0C4B-8C3F-55DBA2842FF0}" type="slidenum">
              <a:rPr lang="en-US" altLang="en-US"/>
              <a:pPr>
                <a:spcBef>
                  <a:spcPct val="0"/>
                </a:spcBef>
              </a:pPr>
              <a:t>1</a:t>
            </a:fld>
            <a:endParaRPr lang="en-US" altLang="en-US"/>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347389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C87D247-4E6D-DE47-B34A-9F879848F873}" type="slidenum">
              <a:rPr lang="en-US" altLang="en-US"/>
              <a:pPr>
                <a:spcBef>
                  <a:spcPct val="0"/>
                </a:spcBef>
              </a:pPr>
              <a:t>12</a:t>
            </a:fld>
            <a:endParaRPr lang="en-US" altLang="en-US"/>
          </a:p>
        </p:txBody>
      </p:sp>
      <p:sp>
        <p:nvSpPr>
          <p:cNvPr id="37890" name="Rectangle 2"/>
          <p:cNvSpPr>
            <a:spLocks noRo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95575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D66F898-3EE4-2D40-938F-393439A0B991}" type="slidenum">
              <a:rPr lang="en-US" altLang="en-US"/>
              <a:pPr>
                <a:spcBef>
                  <a:spcPct val="0"/>
                </a:spcBef>
              </a:pPr>
              <a:t>13</a:t>
            </a:fld>
            <a:endParaRPr lang="en-US" altLang="en-US"/>
          </a:p>
        </p:txBody>
      </p:sp>
      <p:sp>
        <p:nvSpPr>
          <p:cNvPr id="39938" name="Rectangle 2"/>
          <p:cNvSpPr>
            <a:spLocks noRo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066139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58BAA0-5757-0B43-B381-33CC5E1126F3}" type="slidenum">
              <a:rPr lang="en-US" altLang="en-US"/>
              <a:pPr>
                <a:spcBef>
                  <a:spcPct val="0"/>
                </a:spcBef>
              </a:pPr>
              <a:t>14</a:t>
            </a:fld>
            <a:endParaRPr lang="en-US" altLang="en-US"/>
          </a:p>
        </p:txBody>
      </p:sp>
      <p:sp>
        <p:nvSpPr>
          <p:cNvPr id="41986" name="Rectangle 2"/>
          <p:cNvSpPr>
            <a:spLocks noRo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9799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D6516EF-2826-0440-9264-2F51EE34A8DF}" type="slidenum">
              <a:rPr lang="en-US" altLang="en-US"/>
              <a:pPr>
                <a:spcBef>
                  <a:spcPct val="0"/>
                </a:spcBef>
              </a:pPr>
              <a:t>15</a:t>
            </a:fld>
            <a:endParaRPr lang="en-US" altLang="en-US"/>
          </a:p>
        </p:txBody>
      </p:sp>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8560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0860F34-14DF-3B46-901D-D6AD5DEE1CEC}" type="slidenum">
              <a:rPr lang="en-US" altLang="en-US"/>
              <a:pPr>
                <a:spcBef>
                  <a:spcPct val="0"/>
                </a:spcBef>
              </a:pPr>
              <a:t>16</a:t>
            </a:fld>
            <a:endParaRPr lang="en-US" altLang="en-US"/>
          </a:p>
        </p:txBody>
      </p:sp>
    </p:spTree>
    <p:extLst>
      <p:ext uri="{BB962C8B-B14F-4D97-AF65-F5344CB8AC3E}">
        <p14:creationId xmlns:p14="http://schemas.microsoft.com/office/powerpoint/2010/main" val="195699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86F8310-7824-0547-96CA-07E090A8DDD9}" type="slidenum">
              <a:rPr lang="en-US" altLang="en-US"/>
              <a:pPr>
                <a:spcBef>
                  <a:spcPct val="0"/>
                </a:spcBef>
              </a:pPr>
              <a:t>17</a:t>
            </a:fld>
            <a:endParaRPr lang="en-US" altLang="en-US"/>
          </a:p>
        </p:txBody>
      </p:sp>
    </p:spTree>
    <p:extLst>
      <p:ext uri="{BB962C8B-B14F-4D97-AF65-F5344CB8AC3E}">
        <p14:creationId xmlns:p14="http://schemas.microsoft.com/office/powerpoint/2010/main" val="343175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4290EA1-322C-F74D-B18D-1E67B4B742AC}" type="slidenum">
              <a:rPr lang="en-US" altLang="en-US"/>
              <a:pPr>
                <a:spcBef>
                  <a:spcPct val="0"/>
                </a:spcBef>
              </a:pPr>
              <a:t>18</a:t>
            </a:fld>
            <a:endParaRPr lang="en-US" altLang="en-US"/>
          </a:p>
        </p:txBody>
      </p:sp>
    </p:spTree>
    <p:extLst>
      <p:ext uri="{BB962C8B-B14F-4D97-AF65-F5344CB8AC3E}">
        <p14:creationId xmlns:p14="http://schemas.microsoft.com/office/powerpoint/2010/main" val="1752750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277928B-D72A-B449-9EE1-B9BF8C9A3C31}" type="slidenum">
              <a:rPr lang="en-US" altLang="en-US"/>
              <a:pPr>
                <a:spcBef>
                  <a:spcPct val="0"/>
                </a:spcBef>
              </a:pPr>
              <a:t>20</a:t>
            </a:fld>
            <a:endParaRPr lang="en-US" altLang="en-US"/>
          </a:p>
        </p:txBody>
      </p:sp>
      <p:sp>
        <p:nvSpPr>
          <p:cNvPr id="52226" name="Rectangle 2"/>
          <p:cNvSpPr>
            <a:spLocks noRo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4480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906223A-0FE6-BC40-A06D-F0BCA327449F}" type="slidenum">
              <a:rPr lang="en-US" altLang="en-US"/>
              <a:pPr>
                <a:spcBef>
                  <a:spcPct val="0"/>
                </a:spcBef>
              </a:pPr>
              <a:t>21</a:t>
            </a:fld>
            <a:endParaRPr lang="en-US" altLang="en-US"/>
          </a:p>
        </p:txBody>
      </p:sp>
      <p:sp>
        <p:nvSpPr>
          <p:cNvPr id="54274" name="Rectangle 2"/>
          <p:cNvSpPr>
            <a:spLocks noRo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18878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B6C393-2871-1A4D-8E00-32FDA331F71D}" type="slidenum">
              <a:rPr lang="en-US" altLang="en-US"/>
              <a:pPr>
                <a:spcBef>
                  <a:spcPct val="0"/>
                </a:spcBef>
              </a:pPr>
              <a:t>23</a:t>
            </a:fld>
            <a:endParaRPr lang="en-US" altLang="en-US"/>
          </a:p>
        </p:txBody>
      </p:sp>
      <p:sp>
        <p:nvSpPr>
          <p:cNvPr id="57346" name="Rectangle 2"/>
          <p:cNvSpPr>
            <a:spLocks noRo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4205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A404289-C115-E040-9A37-F51D25527F9B}" type="slidenum">
              <a:rPr lang="en-US" altLang="en-US"/>
              <a:pPr>
                <a:spcBef>
                  <a:spcPct val="0"/>
                </a:spcBef>
              </a:pPr>
              <a:t>2</a:t>
            </a:fld>
            <a:endParaRPr lang="en-US" altLang="en-US"/>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72205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A3B29D2-EAEE-9244-B94C-BC3F701F7347}" type="slidenum">
              <a:rPr lang="en-US" altLang="en-US"/>
              <a:pPr>
                <a:spcBef>
                  <a:spcPct val="0"/>
                </a:spcBef>
              </a:pPr>
              <a:t>24</a:t>
            </a:fld>
            <a:endParaRPr lang="en-US" altLang="en-US"/>
          </a:p>
        </p:txBody>
      </p:sp>
      <p:sp>
        <p:nvSpPr>
          <p:cNvPr id="59394" name="Rectangle 2"/>
          <p:cNvSpPr>
            <a:spLocks noRo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8725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B0A6C0D-61D0-DA44-883C-8DF0A9042582}" type="slidenum">
              <a:rPr lang="en-US" altLang="en-US"/>
              <a:pPr>
                <a:spcBef>
                  <a:spcPct val="0"/>
                </a:spcBef>
              </a:pPr>
              <a:t>25</a:t>
            </a:fld>
            <a:endParaRPr lang="en-US" altLang="en-US"/>
          </a:p>
        </p:txBody>
      </p:sp>
      <p:sp>
        <p:nvSpPr>
          <p:cNvPr id="61442" name="Rectangle 2"/>
          <p:cNvSpPr>
            <a:spLocks noRo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8721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AEB504F-0258-DC43-A0DD-3B655BBDC444}" type="slidenum">
              <a:rPr lang="en-US" altLang="en-US"/>
              <a:pPr>
                <a:spcBef>
                  <a:spcPct val="0"/>
                </a:spcBef>
              </a:pPr>
              <a:t>26</a:t>
            </a:fld>
            <a:endParaRPr lang="en-US" altLang="en-US"/>
          </a:p>
        </p:txBody>
      </p:sp>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93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EA80504-C284-0C48-B464-C488C599DB3B}" type="slidenum">
              <a:rPr lang="en-US" altLang="en-US"/>
              <a:pPr>
                <a:spcBef>
                  <a:spcPct val="0"/>
                </a:spcBef>
              </a:pPr>
              <a:t>27</a:t>
            </a:fld>
            <a:endParaRPr lang="en-US" altLang="en-US"/>
          </a:p>
        </p:txBody>
      </p:sp>
      <p:sp>
        <p:nvSpPr>
          <p:cNvPr id="65538" name="Rectangle 2"/>
          <p:cNvSpPr>
            <a:spLocks noRo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144911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4A14EC4-EABE-5C40-AA54-9CD3E75B1341}" type="slidenum">
              <a:rPr lang="en-US" altLang="en-US"/>
              <a:pPr>
                <a:spcBef>
                  <a:spcPct val="0"/>
                </a:spcBef>
              </a:pPr>
              <a:t>29</a:t>
            </a:fld>
            <a:endParaRPr lang="en-US" altLang="en-US"/>
          </a:p>
        </p:txBody>
      </p:sp>
      <p:sp>
        <p:nvSpPr>
          <p:cNvPr id="68610" name="Rectangle 2"/>
          <p:cNvSpPr>
            <a:spLocks noRo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075027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3726D6-2FED-E44E-BF8E-C4B5462004F7}" type="slidenum">
              <a:rPr lang="en-US" altLang="en-US"/>
              <a:pPr>
                <a:spcBef>
                  <a:spcPct val="0"/>
                </a:spcBef>
              </a:pPr>
              <a:t>30</a:t>
            </a:fld>
            <a:endParaRPr lang="en-US" altLang="en-US"/>
          </a:p>
        </p:txBody>
      </p:sp>
      <p:sp>
        <p:nvSpPr>
          <p:cNvPr id="70658" name="Rectangle 2"/>
          <p:cNvSpPr>
            <a:spLocks noRo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1172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F2F46BD-602C-D244-8857-7E98A5BDDF28}" type="slidenum">
              <a:rPr lang="en-US" altLang="en-US"/>
              <a:pPr>
                <a:spcBef>
                  <a:spcPct val="0"/>
                </a:spcBef>
              </a:pPr>
              <a:t>31</a:t>
            </a:fld>
            <a:endParaRPr lang="en-US" altLang="en-US"/>
          </a:p>
        </p:txBody>
      </p:sp>
      <p:sp>
        <p:nvSpPr>
          <p:cNvPr id="72706" name="Rectangle 2"/>
          <p:cNvSpPr>
            <a:spLocks noRo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60263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3CF77B6-E5FD-524C-ADE0-2A5970E6AB42}" type="slidenum">
              <a:rPr lang="en-US" altLang="en-US"/>
              <a:pPr>
                <a:spcBef>
                  <a:spcPct val="0"/>
                </a:spcBef>
              </a:pPr>
              <a:t>32</a:t>
            </a:fld>
            <a:endParaRPr lang="en-US" altLang="en-US"/>
          </a:p>
        </p:txBody>
      </p:sp>
      <p:sp>
        <p:nvSpPr>
          <p:cNvPr id="74754" name="Rectangle 2"/>
          <p:cNvSpPr>
            <a:spLocks noRo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9221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64BFB4A-FD83-E34E-8C7E-3C426A7DB8D2}" type="slidenum">
              <a:rPr lang="en-US" altLang="en-US"/>
              <a:pPr>
                <a:spcBef>
                  <a:spcPct val="0"/>
                </a:spcBef>
              </a:pPr>
              <a:t>33</a:t>
            </a:fld>
            <a:endParaRPr lang="en-US" altLang="en-US"/>
          </a:p>
        </p:txBody>
      </p:sp>
      <p:sp>
        <p:nvSpPr>
          <p:cNvPr id="76802" name="Rectangle 2"/>
          <p:cNvSpPr>
            <a:spLocks noRo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12434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7A53C4D-F180-1B47-ACA1-9A4E9EFBACFB}" type="slidenum">
              <a:rPr lang="en-US" altLang="en-US"/>
              <a:pPr>
                <a:spcBef>
                  <a:spcPct val="0"/>
                </a:spcBef>
              </a:pPr>
              <a:t>34</a:t>
            </a:fld>
            <a:endParaRPr lang="en-US" altLang="en-US"/>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07466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079B751-B49C-ED47-97C9-ABD4C23CBC0D}" type="slidenum">
              <a:rPr lang="en-US" altLang="en-US"/>
              <a:pPr>
                <a:spcBef>
                  <a:spcPct val="0"/>
                </a:spcBef>
              </a:pPr>
              <a:t>3</a:t>
            </a:fld>
            <a:endParaRPr lang="en-US" altLang="en-US"/>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80517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B381754-800C-E741-83D2-5AEBF0A8D94C}" type="slidenum">
              <a:rPr lang="en-US" altLang="en-US"/>
              <a:pPr>
                <a:spcBef>
                  <a:spcPct val="0"/>
                </a:spcBef>
              </a:pPr>
              <a:t>35</a:t>
            </a:fld>
            <a:endParaRPr lang="en-US" alt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1291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9D8289F-FFB6-E448-AA8E-50F944A4021A}" type="slidenum">
              <a:rPr lang="en-US" altLang="en-US"/>
              <a:pPr>
                <a:spcBef>
                  <a:spcPct val="0"/>
                </a:spcBef>
              </a:pPr>
              <a:t>36</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340763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B103BEA-E9B9-BC4B-995A-D00EBBB634BC}" type="slidenum">
              <a:rPr lang="en-US" altLang="en-US"/>
              <a:pPr>
                <a:spcBef>
                  <a:spcPct val="0"/>
                </a:spcBef>
              </a:pPr>
              <a:t>37</a:t>
            </a:fld>
            <a:endParaRPr lang="en-US" alt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670673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B3C215-3C57-BB48-B94F-62CDE91F8EA4}" type="slidenum">
              <a:rPr lang="en-US" altLang="en-US"/>
              <a:pPr>
                <a:spcBef>
                  <a:spcPct val="0"/>
                </a:spcBef>
              </a:pPr>
              <a:t>38</a:t>
            </a:fld>
            <a:endParaRPr lang="en-US" altLang="en-US"/>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01662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84A038A-E694-F747-9D82-65DF5D586C3C}" type="slidenum">
              <a:rPr lang="en-US" altLang="en-US"/>
              <a:pPr>
                <a:spcBef>
                  <a:spcPct val="0"/>
                </a:spcBef>
              </a:pPr>
              <a:t>39</a:t>
            </a:fld>
            <a:endParaRPr lang="en-US" altLang="en-US"/>
          </a:p>
        </p:txBody>
      </p:sp>
      <p:sp>
        <p:nvSpPr>
          <p:cNvPr id="89090" name="Rectangle 2"/>
          <p:cNvSpPr>
            <a:spLocks noRo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899761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0D7F985-E663-CB4C-B010-6B9D21D37A7B}" type="slidenum">
              <a:rPr lang="en-US" altLang="en-US"/>
              <a:pPr>
                <a:spcBef>
                  <a:spcPct val="0"/>
                </a:spcBef>
              </a:pPr>
              <a:t>40</a:t>
            </a:fld>
            <a:endParaRPr lang="en-US" altLang="en-US"/>
          </a:p>
        </p:txBody>
      </p:sp>
      <p:sp>
        <p:nvSpPr>
          <p:cNvPr id="91138" name="Rectangle 2"/>
          <p:cNvSpPr>
            <a:spLocks noRo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08482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9EEF16A-2CBB-3547-9AEF-008ADA907520}" type="slidenum">
              <a:rPr lang="en-US" altLang="en-US"/>
              <a:pPr>
                <a:spcBef>
                  <a:spcPct val="0"/>
                </a:spcBef>
              </a:pPr>
              <a:t>41</a:t>
            </a:fld>
            <a:endParaRPr lang="en-US" altLang="en-US"/>
          </a:p>
        </p:txBody>
      </p:sp>
      <p:sp>
        <p:nvSpPr>
          <p:cNvPr id="93186" name="Rectangle 2"/>
          <p:cNvSpPr>
            <a:spLocks noRo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21105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F001C26-D45E-5E42-A659-447B2D4490C6}" type="slidenum">
              <a:rPr lang="en-US" altLang="en-US"/>
              <a:pPr>
                <a:spcBef>
                  <a:spcPct val="0"/>
                </a:spcBef>
              </a:pPr>
              <a:t>42</a:t>
            </a:fld>
            <a:endParaRPr lang="en-US" altLang="en-US"/>
          </a:p>
        </p:txBody>
      </p:sp>
      <p:sp>
        <p:nvSpPr>
          <p:cNvPr id="95234" name="Rectangle 2"/>
          <p:cNvSpPr>
            <a:spLocks noRo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768727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26204A3-EA38-B548-B2D3-4D2B20CE185D}" type="slidenum">
              <a:rPr lang="en-US" altLang="en-US"/>
              <a:pPr>
                <a:spcBef>
                  <a:spcPct val="0"/>
                </a:spcBef>
              </a:pPr>
              <a:t>43</a:t>
            </a:fld>
            <a:endParaRPr lang="en-US" altLang="en-US"/>
          </a:p>
        </p:txBody>
      </p:sp>
      <p:sp>
        <p:nvSpPr>
          <p:cNvPr id="97282" name="Rectangle 2"/>
          <p:cNvSpPr>
            <a:spLocks noRo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528299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A9B511F-BD08-C843-8515-F0D4B5AE4749}" type="slidenum">
              <a:rPr lang="en-US" altLang="en-US"/>
              <a:pPr>
                <a:spcBef>
                  <a:spcPct val="0"/>
                </a:spcBef>
              </a:pPr>
              <a:t>44</a:t>
            </a:fld>
            <a:endParaRPr lang="en-US" altLang="en-US"/>
          </a:p>
        </p:txBody>
      </p:sp>
      <p:sp>
        <p:nvSpPr>
          <p:cNvPr id="99330" name="Rectangle 2"/>
          <p:cNvSpPr>
            <a:spLocks noRo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7550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20A7450-9065-1049-9B24-5F20F65BA12A}" type="slidenum">
              <a:rPr lang="en-US" altLang="en-US"/>
              <a:pPr>
                <a:spcBef>
                  <a:spcPct val="0"/>
                </a:spcBef>
              </a:pPr>
              <a:t>5</a:t>
            </a:fld>
            <a:endParaRPr lang="en-US" altLang="en-US"/>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54068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82D0520-FD1D-2949-98B0-24D951E51E8A}" type="slidenum">
              <a:rPr lang="en-US" altLang="en-US"/>
              <a:pPr>
                <a:spcBef>
                  <a:spcPct val="0"/>
                </a:spcBef>
              </a:pPr>
              <a:t>45</a:t>
            </a:fld>
            <a:endParaRPr lang="en-US" altLang="en-US"/>
          </a:p>
        </p:txBody>
      </p:sp>
      <p:sp>
        <p:nvSpPr>
          <p:cNvPr id="101378" name="Rectangle 2"/>
          <p:cNvSpPr>
            <a:spLocks noRo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064091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1EC1BCC-D67B-F34D-BD64-F38AB0EFEB72}" type="slidenum">
              <a:rPr lang="en-US" altLang="en-US"/>
              <a:pPr>
                <a:spcBef>
                  <a:spcPct val="0"/>
                </a:spcBef>
              </a:pPr>
              <a:t>46</a:t>
            </a:fld>
            <a:endParaRPr lang="en-US" altLang="en-US"/>
          </a:p>
        </p:txBody>
      </p:sp>
    </p:spTree>
    <p:extLst>
      <p:ext uri="{BB962C8B-B14F-4D97-AF65-F5344CB8AC3E}">
        <p14:creationId xmlns:p14="http://schemas.microsoft.com/office/powerpoint/2010/main" val="742351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963AE98-110F-6F4C-95E9-48112E1649AB}" type="slidenum">
              <a:rPr lang="en-US" altLang="en-US"/>
              <a:pPr>
                <a:spcBef>
                  <a:spcPct val="0"/>
                </a:spcBef>
              </a:pPr>
              <a:t>47</a:t>
            </a:fld>
            <a:endParaRPr lang="en-US" altLang="en-US"/>
          </a:p>
        </p:txBody>
      </p:sp>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969508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7AD7D34-A14E-1541-AE94-A417FBA8DD38}" type="slidenum">
              <a:rPr lang="en-US" altLang="en-US"/>
              <a:pPr>
                <a:spcBef>
                  <a:spcPct val="0"/>
                </a:spcBef>
              </a:pPr>
              <a:t>48</a:t>
            </a:fld>
            <a:endParaRPr lang="en-US" altLang="en-US"/>
          </a:p>
        </p:txBody>
      </p:sp>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08424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DCED4B4-754C-D246-9B0F-2BEDAF0AE9C1}" type="slidenum">
              <a:rPr lang="en-US" altLang="en-US"/>
              <a:pPr>
                <a:spcBef>
                  <a:spcPct val="0"/>
                </a:spcBef>
              </a:pPr>
              <a:t>49</a:t>
            </a:fld>
            <a:endParaRPr lang="en-US" altLang="en-US"/>
          </a:p>
        </p:txBody>
      </p:sp>
      <p:sp>
        <p:nvSpPr>
          <p:cNvPr id="109570" name="Rectangle 2"/>
          <p:cNvSpPr>
            <a:spLocks noRo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444911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77CFB56-A28D-A74F-8451-44000C700D53}" type="slidenum">
              <a:rPr lang="en-US" altLang="en-US"/>
              <a:pPr>
                <a:spcBef>
                  <a:spcPct val="0"/>
                </a:spcBef>
              </a:pPr>
              <a:t>50</a:t>
            </a:fld>
            <a:endParaRPr lang="en-US" altLang="en-US"/>
          </a:p>
        </p:txBody>
      </p:sp>
      <p:sp>
        <p:nvSpPr>
          <p:cNvPr id="111618" name="Rectangle 2"/>
          <p:cNvSpPr>
            <a:spLocks noRo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6378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FCCD907-D291-AF44-9145-9F3CFB788EF7}" type="slidenum">
              <a:rPr lang="en-US" altLang="en-US"/>
              <a:pPr>
                <a:spcBef>
                  <a:spcPct val="0"/>
                </a:spcBef>
              </a:pPr>
              <a:t>51</a:t>
            </a:fld>
            <a:endParaRPr lang="en-US" altLang="en-US"/>
          </a:p>
        </p:txBody>
      </p:sp>
      <p:sp>
        <p:nvSpPr>
          <p:cNvPr id="113666" name="Rectangle 2"/>
          <p:cNvSpPr>
            <a:spLocks noRo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68487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40AF895-6883-0040-A6F4-81D43F1DCECC}" type="slidenum">
              <a:rPr lang="en-US" altLang="en-US"/>
              <a:pPr>
                <a:spcBef>
                  <a:spcPct val="0"/>
                </a:spcBef>
              </a:pPr>
              <a:t>52</a:t>
            </a:fld>
            <a:endParaRPr lang="en-US" altLang="en-US"/>
          </a:p>
        </p:txBody>
      </p:sp>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62785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F909AE5-0B1B-9745-8354-DA67B16691D4}" type="slidenum">
              <a:rPr lang="en-US" altLang="en-US"/>
              <a:pPr>
                <a:spcBef>
                  <a:spcPct val="0"/>
                </a:spcBef>
              </a:pPr>
              <a:t>53</a:t>
            </a:fld>
            <a:endParaRPr lang="en-US" altLang="en-US"/>
          </a:p>
        </p:txBody>
      </p:sp>
      <p:sp>
        <p:nvSpPr>
          <p:cNvPr id="117762" name="Rectangle 2"/>
          <p:cNvSpPr>
            <a:spLocks noRo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862612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3A01AD7-CC0D-4E42-BAB6-C4CB6398B954}" type="slidenum">
              <a:rPr lang="en-US" altLang="en-US"/>
              <a:pPr>
                <a:spcBef>
                  <a:spcPct val="0"/>
                </a:spcBef>
              </a:pPr>
              <a:t>54</a:t>
            </a:fld>
            <a:endParaRPr lang="en-US" altLang="en-US"/>
          </a:p>
        </p:txBody>
      </p:sp>
      <p:sp>
        <p:nvSpPr>
          <p:cNvPr id="119810" name="Rectangle 2"/>
          <p:cNvSpPr>
            <a:spLocks noRo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58623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3C102AB-B704-D242-8C74-4983A9324A96}" type="slidenum">
              <a:rPr lang="en-US" altLang="en-US"/>
              <a:pPr>
                <a:spcBef>
                  <a:spcPct val="0"/>
                </a:spcBef>
              </a:pPr>
              <a:t>7</a:t>
            </a:fld>
            <a:endParaRPr lang="en-US" altLang="en-US"/>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87047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BAFD12C5-7A99-1347-A853-5EFAA729300A}" type="slidenum">
              <a:rPr lang="en-US" altLang="en-US"/>
              <a:pPr>
                <a:spcBef>
                  <a:spcPct val="0"/>
                </a:spcBef>
              </a:pPr>
              <a:t>55</a:t>
            </a:fld>
            <a:endParaRPr lang="en-US" altLang="en-US"/>
          </a:p>
        </p:txBody>
      </p:sp>
      <p:sp>
        <p:nvSpPr>
          <p:cNvPr id="121858" name="Rectangle 2"/>
          <p:cNvSpPr>
            <a:spLocks noRo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774730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5633D6C-19AA-7441-946D-28EC8C1F7BC6}" type="slidenum">
              <a:rPr lang="en-US" altLang="en-US"/>
              <a:pPr>
                <a:spcBef>
                  <a:spcPct val="0"/>
                </a:spcBef>
              </a:pPr>
              <a:t>57</a:t>
            </a:fld>
            <a:endParaRPr lang="en-US" altLang="en-US"/>
          </a:p>
        </p:txBody>
      </p:sp>
      <p:sp>
        <p:nvSpPr>
          <p:cNvPr id="124930" name="Rectangle 2"/>
          <p:cNvSpPr>
            <a:spLocks noRo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2082131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81005BFE-E982-5B41-B3BA-71551B3D393E}" type="slidenum">
              <a:rPr lang="en-US" altLang="en-US"/>
              <a:pPr>
                <a:spcBef>
                  <a:spcPct val="0"/>
                </a:spcBef>
              </a:pPr>
              <a:t>58</a:t>
            </a:fld>
            <a:endParaRPr lang="en-US" altLang="en-US"/>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140865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940EE90-41E1-584C-974B-CDB3525FA954}" type="slidenum">
              <a:rPr lang="en-US" altLang="en-US"/>
              <a:pPr>
                <a:spcBef>
                  <a:spcPct val="0"/>
                </a:spcBef>
              </a:pPr>
              <a:t>59</a:t>
            </a:fld>
            <a:endParaRPr lang="en-US" altLang="en-US"/>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7973321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06F9850-6139-5144-80B5-C6BAFFD616C8}" type="slidenum">
              <a:rPr lang="en-US" altLang="en-US"/>
              <a:pPr>
                <a:spcBef>
                  <a:spcPct val="0"/>
                </a:spcBef>
              </a:pPr>
              <a:t>60</a:t>
            </a:fld>
            <a:endParaRPr lang="en-US" altLang="en-US"/>
          </a:p>
        </p:txBody>
      </p:sp>
      <p:sp>
        <p:nvSpPr>
          <p:cNvPr id="131074" name="Rectangle 2"/>
          <p:cNvSpPr>
            <a:spLocks noRo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25586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39280F5-11FC-F048-983B-28EBB626E0F7}" type="slidenum">
              <a:rPr lang="en-US" altLang="en-US"/>
              <a:pPr>
                <a:spcBef>
                  <a:spcPct val="0"/>
                </a:spcBef>
              </a:pPr>
              <a:t>8</a:t>
            </a:fld>
            <a:endParaRPr lang="en-US" altLang="en-US"/>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95251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357129E-F0CE-C646-AD42-607B3EB95114}" type="slidenum">
              <a:rPr lang="en-US" altLang="en-US"/>
              <a:pPr>
                <a:spcBef>
                  <a:spcPct val="0"/>
                </a:spcBef>
              </a:pPr>
              <a:t>9</a:t>
            </a:fld>
            <a:endParaRPr lang="en-US" altLang="en-US"/>
          </a:p>
        </p:txBody>
      </p:sp>
      <p:sp>
        <p:nvSpPr>
          <p:cNvPr id="31746" name="Rectangle 2"/>
          <p:cNvSpPr>
            <a:spLocks noRo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46565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5C04A43-7BAC-9B43-83F7-6B9EAD367BD3}" type="slidenum">
              <a:rPr lang="en-US" altLang="en-US"/>
              <a:pPr>
                <a:spcBef>
                  <a:spcPct val="0"/>
                </a:spcBef>
              </a:pPr>
              <a:t>10</a:t>
            </a:fld>
            <a:endParaRPr lang="en-US" altLang="en-US"/>
          </a:p>
        </p:txBody>
      </p:sp>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605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D68DC1-7F87-894F-91E6-C940911F4701}" type="slidenum">
              <a:rPr lang="en-US" altLang="en-US"/>
              <a:pPr>
                <a:spcBef>
                  <a:spcPct val="0"/>
                </a:spcBef>
              </a:pPr>
              <a:t>11</a:t>
            </a:fld>
            <a:endParaRPr lang="en-US" altLang="en-US"/>
          </a:p>
        </p:txBody>
      </p:sp>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ＭＳ Ｐゴシック" charset="-128"/>
            </a:endParaRPr>
          </a:p>
        </p:txBody>
      </p:sp>
    </p:spTree>
    <p:extLst>
      <p:ext uri="{BB962C8B-B14F-4D97-AF65-F5344CB8AC3E}">
        <p14:creationId xmlns:p14="http://schemas.microsoft.com/office/powerpoint/2010/main" val="1092960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7E3F94-6099-F549-AAEC-80B26300ABFE}" type="slidenum">
              <a:rPr lang="en-US" altLang="en-US"/>
              <a:pPr>
                <a:defRPr/>
              </a:pPr>
              <a:t>‹#›</a:t>
            </a:fld>
            <a:endParaRPr lang="en-US" altLang="en-US"/>
          </a:p>
        </p:txBody>
      </p:sp>
    </p:spTree>
    <p:extLst>
      <p:ext uri="{BB962C8B-B14F-4D97-AF65-F5344CB8AC3E}">
        <p14:creationId xmlns:p14="http://schemas.microsoft.com/office/powerpoint/2010/main" val="179151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E3D066-C2EE-6549-BECB-620938E4EBC3}" type="slidenum">
              <a:rPr lang="en-US" altLang="en-US"/>
              <a:pPr>
                <a:defRPr/>
              </a:pPr>
              <a:t>‹#›</a:t>
            </a:fld>
            <a:endParaRPr lang="en-US" altLang="en-US"/>
          </a:p>
        </p:txBody>
      </p:sp>
    </p:spTree>
    <p:extLst>
      <p:ext uri="{BB962C8B-B14F-4D97-AF65-F5344CB8AC3E}">
        <p14:creationId xmlns:p14="http://schemas.microsoft.com/office/powerpoint/2010/main" val="141356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B9274B-71FA-AE48-8C16-8994C715BC3C}" type="slidenum">
              <a:rPr lang="en-US" altLang="en-US"/>
              <a:pPr>
                <a:defRPr/>
              </a:pPr>
              <a:t>‹#›</a:t>
            </a:fld>
            <a:endParaRPr lang="en-US" altLang="en-US"/>
          </a:p>
        </p:txBody>
      </p:sp>
    </p:spTree>
    <p:extLst>
      <p:ext uri="{BB962C8B-B14F-4D97-AF65-F5344CB8AC3E}">
        <p14:creationId xmlns:p14="http://schemas.microsoft.com/office/powerpoint/2010/main" val="11834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4038600" cy="3992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6BE058-060C-8C4F-B63F-6E39863323F0}" type="slidenum">
              <a:rPr lang="en-US" altLang="en-US"/>
              <a:pPr>
                <a:defRPr/>
              </a:pPr>
              <a:t>‹#›</a:t>
            </a:fld>
            <a:endParaRPr lang="en-US" altLang="en-US"/>
          </a:p>
        </p:txBody>
      </p:sp>
    </p:spTree>
    <p:extLst>
      <p:ext uri="{BB962C8B-B14F-4D97-AF65-F5344CB8AC3E}">
        <p14:creationId xmlns:p14="http://schemas.microsoft.com/office/powerpoint/2010/main" val="405615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2133600"/>
            <a:ext cx="8229600" cy="3992563"/>
          </a:xfrm>
        </p:spPr>
        <p:txBody>
          <a:bodyPr rtlCol="0">
            <a:normAutofit/>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6BBA1D-BE2E-DF4B-8CB0-D14681DBAB9A}" type="slidenum">
              <a:rPr lang="en-US" altLang="en-US"/>
              <a:pPr>
                <a:defRPr/>
              </a:pPr>
              <a:t>‹#›</a:t>
            </a:fld>
            <a:endParaRPr lang="en-US" altLang="en-US"/>
          </a:p>
        </p:txBody>
      </p:sp>
    </p:spTree>
    <p:extLst>
      <p:ext uri="{BB962C8B-B14F-4D97-AF65-F5344CB8AC3E}">
        <p14:creationId xmlns:p14="http://schemas.microsoft.com/office/powerpoint/2010/main" val="107323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92C05F-4FB6-3F4D-8088-30B940267446}" type="slidenum">
              <a:rPr lang="en-US" altLang="en-US"/>
              <a:pPr>
                <a:defRPr/>
              </a:pPr>
              <a:t>‹#›</a:t>
            </a:fld>
            <a:endParaRPr lang="en-US" altLang="en-US"/>
          </a:p>
        </p:txBody>
      </p:sp>
    </p:spTree>
    <p:extLst>
      <p:ext uri="{BB962C8B-B14F-4D97-AF65-F5344CB8AC3E}">
        <p14:creationId xmlns:p14="http://schemas.microsoft.com/office/powerpoint/2010/main" val="19424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93DB2-AC16-4144-88EB-6B803A108F20}" type="slidenum">
              <a:rPr lang="en-US" altLang="en-US"/>
              <a:pPr>
                <a:defRPr/>
              </a:pPr>
              <a:t>‹#›</a:t>
            </a:fld>
            <a:endParaRPr lang="en-US" altLang="en-US"/>
          </a:p>
        </p:txBody>
      </p:sp>
    </p:spTree>
    <p:extLst>
      <p:ext uri="{BB962C8B-B14F-4D97-AF65-F5344CB8AC3E}">
        <p14:creationId xmlns:p14="http://schemas.microsoft.com/office/powerpoint/2010/main" val="42166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F18BA1-476A-6B44-BB31-43907C76BD7B}" type="slidenum">
              <a:rPr lang="en-US" altLang="en-US"/>
              <a:pPr>
                <a:defRPr/>
              </a:pPr>
              <a:t>‹#›</a:t>
            </a:fld>
            <a:endParaRPr lang="en-US" altLang="en-US"/>
          </a:p>
        </p:txBody>
      </p:sp>
    </p:spTree>
    <p:extLst>
      <p:ext uri="{BB962C8B-B14F-4D97-AF65-F5344CB8AC3E}">
        <p14:creationId xmlns:p14="http://schemas.microsoft.com/office/powerpoint/2010/main" val="18887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CF188B6-6CCD-1645-A964-FDE0D1AB58EB}" type="slidenum">
              <a:rPr lang="en-US" altLang="en-US"/>
              <a:pPr>
                <a:defRPr/>
              </a:pPr>
              <a:t>‹#›</a:t>
            </a:fld>
            <a:endParaRPr lang="en-US" altLang="en-US"/>
          </a:p>
        </p:txBody>
      </p:sp>
    </p:spTree>
    <p:extLst>
      <p:ext uri="{BB962C8B-B14F-4D97-AF65-F5344CB8AC3E}">
        <p14:creationId xmlns:p14="http://schemas.microsoft.com/office/powerpoint/2010/main" val="52138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878250-5D3A-2341-9699-09777A23DF82}" type="slidenum">
              <a:rPr lang="en-US" altLang="en-US"/>
              <a:pPr>
                <a:defRPr/>
              </a:pPr>
              <a:t>‹#›</a:t>
            </a:fld>
            <a:endParaRPr lang="en-US" altLang="en-US"/>
          </a:p>
        </p:txBody>
      </p:sp>
    </p:spTree>
    <p:extLst>
      <p:ext uri="{BB962C8B-B14F-4D97-AF65-F5344CB8AC3E}">
        <p14:creationId xmlns:p14="http://schemas.microsoft.com/office/powerpoint/2010/main" val="110187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0A63A0F-4EFC-CE4A-80BC-99A271A5BD2A}" type="slidenum">
              <a:rPr lang="en-US" altLang="en-US"/>
              <a:pPr>
                <a:defRPr/>
              </a:pPr>
              <a:t>‹#›</a:t>
            </a:fld>
            <a:endParaRPr lang="en-US" altLang="en-US"/>
          </a:p>
        </p:txBody>
      </p:sp>
    </p:spTree>
    <p:extLst>
      <p:ext uri="{BB962C8B-B14F-4D97-AF65-F5344CB8AC3E}">
        <p14:creationId xmlns:p14="http://schemas.microsoft.com/office/powerpoint/2010/main" val="147950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EB71B4-AD57-9B4A-96E5-3643D15B4666}" type="slidenum">
              <a:rPr lang="en-US" altLang="en-US"/>
              <a:pPr>
                <a:defRPr/>
              </a:pPr>
              <a:t>‹#›</a:t>
            </a:fld>
            <a:endParaRPr lang="en-US" altLang="en-US"/>
          </a:p>
        </p:txBody>
      </p:sp>
    </p:spTree>
    <p:extLst>
      <p:ext uri="{BB962C8B-B14F-4D97-AF65-F5344CB8AC3E}">
        <p14:creationId xmlns:p14="http://schemas.microsoft.com/office/powerpoint/2010/main" val="28973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8E3EB8D-1BEE-3C4C-8128-A49F79B3D244}" type="slidenum">
              <a:rPr lang="en-US" altLang="en-US"/>
              <a:pPr>
                <a:defRPr/>
              </a:pPr>
              <a:t>‹#›</a:t>
            </a:fld>
            <a:endParaRPr lang="en-US" altLang="en-US"/>
          </a:p>
        </p:txBody>
      </p:sp>
    </p:spTree>
    <p:extLst>
      <p:ext uri="{BB962C8B-B14F-4D97-AF65-F5344CB8AC3E}">
        <p14:creationId xmlns:p14="http://schemas.microsoft.com/office/powerpoint/2010/main" val="12930208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spcBef>
                <a:spcPct val="50000"/>
              </a:spcBef>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spcBef>
                <a:spcPct val="50000"/>
              </a:spcBef>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spcBef>
                <a:spcPct val="50000"/>
              </a:spcBef>
              <a:defRPr sz="900">
                <a:solidFill>
                  <a:schemeClr val="tx1">
                    <a:tint val="75000"/>
                  </a:schemeClr>
                </a:solidFill>
              </a:defRPr>
            </a:lvl1pPr>
          </a:lstStyle>
          <a:p>
            <a:pPr>
              <a:defRPr/>
            </a:pPr>
            <a:fld id="{EC20B618-0D8B-6142-B579-2B22BAABE3D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eachpol.tcnj.edu/amer_pol_hist/thumbnail261.html" TargetMode="External"/><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microsoft.com/office/2007/relationships/media" Target="../media/media1.mp3"/><Relationship Id="rId2" Type="http://schemas.openxmlformats.org/officeDocument/2006/relationships/audio" Target="../media/media1.mp3"/></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http://www.markreubengallery.com/stockexchange/1301aorder.html" TargetMode="External"/><Relationship Id="rId5"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hyperlink" Target="http://www.hammondmuseumofradio.org/8xk.html" TargetMode="External"/><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9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9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Assassination of William McKinle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719138"/>
            <a:ext cx="73628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p:cNvSpPr txBox="1">
            <a:spLocks noChangeArrowheads="1"/>
          </p:cNvSpPr>
          <p:nvPr/>
        </p:nvSpPr>
        <p:spPr bwMode="auto">
          <a:xfrm>
            <a:off x="2209800" y="6186488"/>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a:t>McKinley assassinated by Leon Czolgocz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1295400"/>
            <a:ext cx="5562600" cy="1143000"/>
          </a:xfrm>
        </p:spPr>
        <p:txBody>
          <a:bodyPr rtlCol="0">
            <a:normAutofit fontScale="90000"/>
          </a:bodyPr>
          <a:lstStyle/>
          <a:p>
            <a:pPr eaLnBrk="1" fontAlgn="auto" hangingPunct="1">
              <a:spcAft>
                <a:spcPts val="0"/>
              </a:spcAft>
              <a:defRPr/>
            </a:pPr>
            <a:r>
              <a:rPr lang="en-US" altLang="en-US" sz="4000" smtClean="0">
                <a:ea typeface="ＭＳ Ｐゴシック" charset="-128"/>
              </a:rPr>
              <a:t>Roosevelt Corollary</a:t>
            </a:r>
            <a:br>
              <a:rPr lang="en-US" altLang="en-US" sz="4000" smtClean="0">
                <a:ea typeface="ＭＳ Ｐゴシック" charset="-128"/>
              </a:rPr>
            </a:br>
            <a:r>
              <a:rPr lang="en-US" altLang="en-US" sz="4000" smtClean="0">
                <a:ea typeface="ＭＳ Ｐゴシック" charset="-128"/>
              </a:rPr>
              <a:t>to the Monroe Doctrine</a:t>
            </a:r>
            <a:br>
              <a:rPr lang="en-US" altLang="en-US" sz="4000" smtClean="0">
                <a:ea typeface="ＭＳ Ｐゴシック" charset="-128"/>
              </a:rPr>
            </a:br>
            <a:r>
              <a:rPr lang="en-US" altLang="en-US" sz="4000" smtClean="0">
                <a:ea typeface="ＭＳ Ｐゴシック" charset="-128"/>
              </a:rPr>
              <a:t>December 6, 1904</a:t>
            </a:r>
          </a:p>
        </p:txBody>
      </p:sp>
      <p:sp>
        <p:nvSpPr>
          <p:cNvPr id="32770" name="Rectangle 3"/>
          <p:cNvSpPr>
            <a:spLocks noGrp="1" noChangeArrowheads="1"/>
          </p:cNvSpPr>
          <p:nvPr>
            <p:ph idx="1"/>
          </p:nvPr>
        </p:nvSpPr>
        <p:spPr>
          <a:xfrm>
            <a:off x="533400" y="3094038"/>
            <a:ext cx="8229600" cy="3992562"/>
          </a:xfrm>
        </p:spPr>
        <p:txBody>
          <a:bodyPr/>
          <a:lstStyle/>
          <a:p>
            <a:pPr eaLnBrk="1" hangingPunct="1">
              <a:lnSpc>
                <a:spcPct val="80000"/>
              </a:lnSpc>
              <a:buFontTx/>
              <a:buNone/>
            </a:pPr>
            <a:r>
              <a:rPr lang="en-US" altLang="en-US" sz="2400">
                <a:ea typeface="ＭＳ Ｐゴシック" charset="-128"/>
              </a:rPr>
              <a:t>“If a nation shows that it knows how to act with reasonable efficiency and decency in social and political matters, if it keeps order and pays its obligations, it need fear no interference from the United States. Chronic wrongdoing, or an impotence which results in a general loosening of the ties of civilized society, may in America, as elsewhere, ultimately require intervention by some civilized nation, and in the Western Hemisphere the adherence of the United States to the Monroe Doctrine may force the United States, however reluctantly, in flagrant cases of such wrongdoing or impotence, to the exercise of an international police power. “</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33425"/>
            <a:ext cx="16192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hild_labor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14400"/>
            <a:ext cx="6096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bgch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209800"/>
            <a:ext cx="394335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33528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idx="1"/>
          </p:nvPr>
        </p:nvSpPr>
        <p:spPr>
          <a:xfrm>
            <a:off x="457200" y="1371600"/>
            <a:ext cx="8229600" cy="4754563"/>
          </a:xfrm>
        </p:spPr>
        <p:txBody>
          <a:bodyPr/>
          <a:lstStyle/>
          <a:p>
            <a:pPr eaLnBrk="1" hangingPunct="1"/>
            <a:r>
              <a:rPr lang="en-US" altLang="en-US">
                <a:ea typeface="ＭＳ Ｐゴシック" charset="-128"/>
              </a:rPr>
              <a:t>1904: 1,300 trusts in the United States</a:t>
            </a:r>
          </a:p>
          <a:p>
            <a:pPr eaLnBrk="1" hangingPunct="1"/>
            <a:r>
              <a:rPr lang="en-US" altLang="en-US">
                <a:ea typeface="ＭＳ Ｐゴシック" charset="-128"/>
              </a:rPr>
              <a:t>Aggregate capitalization of 724 billion dollars</a:t>
            </a:r>
          </a:p>
          <a:p>
            <a:pPr eaLnBrk="1" hangingPunct="1"/>
            <a:r>
              <a:rPr lang="en-US" altLang="en-US">
                <a:ea typeface="ＭＳ Ｐゴシック" charset="-128"/>
              </a:rPr>
              <a:t>Between 1897 and 1904, about a third of all previously existing companies disappeared</a:t>
            </a:r>
          </a:p>
          <a:p>
            <a:pPr eaLnBrk="1" hangingPunct="1"/>
            <a:r>
              <a:rPr lang="en-US" altLang="en-US">
                <a:ea typeface="ＭＳ Ｐゴシック" charset="-128"/>
              </a:rPr>
              <a:t>1909: 5 percent of manufacturers employed 62 percent of all manufacturing workers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457200" y="457200"/>
            <a:ext cx="8229600" cy="1143000"/>
          </a:xfrm>
        </p:spPr>
        <p:txBody>
          <a:bodyPr/>
          <a:lstStyle/>
          <a:p>
            <a:pPr eaLnBrk="1" hangingPunct="1"/>
            <a:r>
              <a:rPr lang="en-US" altLang="en-US">
                <a:ea typeface="ＭＳ Ｐゴシック" charset="-128"/>
              </a:rPr>
              <a:t>U.S. Steel, 1901</a:t>
            </a:r>
          </a:p>
        </p:txBody>
      </p:sp>
      <p:sp>
        <p:nvSpPr>
          <p:cNvPr id="38914" name="Rectangle 3"/>
          <p:cNvSpPr>
            <a:spLocks noGrp="1" noChangeArrowheads="1"/>
          </p:cNvSpPr>
          <p:nvPr>
            <p:ph type="body" sz="half" idx="1"/>
          </p:nvPr>
        </p:nvSpPr>
        <p:spPr>
          <a:xfrm>
            <a:off x="4648200" y="1524000"/>
            <a:ext cx="3733800" cy="2281238"/>
          </a:xfrm>
        </p:spPr>
        <p:txBody>
          <a:bodyPr/>
          <a:lstStyle/>
          <a:p>
            <a:pPr eaLnBrk="1" hangingPunct="1"/>
            <a:r>
              <a:rPr lang="en-US" altLang="en-US">
                <a:ea typeface="ＭＳ Ｐゴシック" charset="-128"/>
              </a:rPr>
              <a:t>First billion dollar U.S. Corporation</a:t>
            </a:r>
          </a:p>
          <a:p>
            <a:pPr eaLnBrk="1" hangingPunct="1"/>
            <a:r>
              <a:rPr lang="en-US" altLang="en-US">
                <a:ea typeface="ＭＳ Ｐゴシック" charset="-128"/>
              </a:rPr>
              <a:t>11 companies</a:t>
            </a:r>
          </a:p>
          <a:p>
            <a:pPr eaLnBrk="1" hangingPunct="1"/>
            <a:r>
              <a:rPr lang="en-US" altLang="en-US">
                <a:ea typeface="ＭＳ Ｐゴシック" charset="-128"/>
              </a:rPr>
              <a:t>800 plants</a:t>
            </a:r>
          </a:p>
          <a:p>
            <a:pPr eaLnBrk="1" hangingPunct="1"/>
            <a:r>
              <a:rPr lang="en-US" altLang="en-US">
                <a:ea typeface="ＭＳ Ｐゴシック" charset="-128"/>
              </a:rPr>
              <a:t>Controlled 60 percent of all steel output in the U.S.</a:t>
            </a:r>
          </a:p>
        </p:txBody>
      </p:sp>
      <p:pic>
        <p:nvPicPr>
          <p:cNvPr id="389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114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1295400" y="990600"/>
            <a:ext cx="6324600" cy="1143000"/>
          </a:xfrm>
        </p:spPr>
        <p:txBody>
          <a:bodyPr/>
          <a:lstStyle/>
          <a:p>
            <a:pPr eaLnBrk="1" hangingPunct="1"/>
            <a:r>
              <a:rPr lang="en-US" altLang="en-US">
                <a:ea typeface="ＭＳ Ｐゴシック" charset="-128"/>
              </a:rPr>
              <a:t>United Mine Workers</a:t>
            </a:r>
          </a:p>
        </p:txBody>
      </p:sp>
      <p:sp>
        <p:nvSpPr>
          <p:cNvPr id="40962" name="Rectangle 3"/>
          <p:cNvSpPr>
            <a:spLocks noGrp="1" noChangeArrowheads="1"/>
          </p:cNvSpPr>
          <p:nvPr>
            <p:ph type="body" sz="half" idx="1"/>
          </p:nvPr>
        </p:nvSpPr>
        <p:spPr>
          <a:xfrm>
            <a:off x="3675063" y="1981200"/>
            <a:ext cx="2192337" cy="3124200"/>
          </a:xfrm>
        </p:spPr>
        <p:txBody>
          <a:bodyPr/>
          <a:lstStyle/>
          <a:p>
            <a:pPr eaLnBrk="1" hangingPunct="1"/>
            <a:r>
              <a:rPr lang="en-US" altLang="en-US" sz="2000">
                <a:ea typeface="ＭＳ Ｐゴシック" charset="-128"/>
              </a:rPr>
              <a:t>Founded in 1890 by members of the Knights of Labor</a:t>
            </a:r>
          </a:p>
          <a:p>
            <a:pPr eaLnBrk="1" hangingPunct="1"/>
            <a:r>
              <a:rPr lang="en-US" altLang="en-US" sz="2000">
                <a:ea typeface="ＭＳ Ｐゴシック" charset="-128"/>
              </a:rPr>
              <a:t>Grew from 30,000 to 300,000 members in 1908</a:t>
            </a:r>
          </a:p>
          <a:p>
            <a:pPr eaLnBrk="1" hangingPunct="1"/>
            <a:endParaRPr lang="en-US" altLang="en-US" sz="2000">
              <a:ea typeface="ＭＳ Ｐゴシック" charset="-128"/>
            </a:endParaRPr>
          </a:p>
        </p:txBody>
      </p:sp>
      <p:pic>
        <p:nvPicPr>
          <p:cNvPr id="40963" name="Picture 9" descr="Johnmitchellumw"/>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066800" y="1905000"/>
            <a:ext cx="2608263" cy="3992563"/>
          </a:xfr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371600" y="925513"/>
            <a:ext cx="4552950" cy="1616075"/>
          </a:xfrm>
        </p:spPr>
        <p:txBody>
          <a:bodyPr/>
          <a:lstStyle/>
          <a:p>
            <a:pPr eaLnBrk="1" hangingPunct="1"/>
            <a:r>
              <a:rPr lang="en-US" altLang="en-US">
                <a:ea typeface="ＭＳ Ｐゴシック" charset="-128"/>
              </a:rPr>
              <a:t>Anthracite coal strike 1902</a:t>
            </a:r>
          </a:p>
        </p:txBody>
      </p:sp>
      <p:pic>
        <p:nvPicPr>
          <p:cNvPr id="43010"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2362200"/>
            <a:ext cx="3048000" cy="2489200"/>
          </a:xfrm>
          <a:noFill/>
        </p:spPr>
      </p:pic>
      <p:sp>
        <p:nvSpPr>
          <p:cNvPr id="43011" name="Rectangle 7"/>
          <p:cNvSpPr>
            <a:spLocks noGrp="1" noChangeArrowheads="1"/>
          </p:cNvSpPr>
          <p:nvPr>
            <p:ph sz="half" idx="2"/>
          </p:nvPr>
        </p:nvSpPr>
        <p:spPr>
          <a:xfrm>
            <a:off x="4191000" y="2133600"/>
            <a:ext cx="2895600" cy="4572000"/>
          </a:xfrm>
        </p:spPr>
        <p:txBody>
          <a:bodyPr/>
          <a:lstStyle/>
          <a:p>
            <a:pPr eaLnBrk="1" hangingPunct="1"/>
            <a:r>
              <a:rPr lang="en-US" altLang="en-US" sz="2000">
                <a:ea typeface="ＭＳ Ｐゴシック" charset="-128"/>
              </a:rPr>
              <a:t>First time in U.S. history Federal government arbitrates a major strike</a:t>
            </a:r>
          </a:p>
          <a:p>
            <a:pPr eaLnBrk="1" hangingPunct="1"/>
            <a:r>
              <a:rPr lang="en-US" altLang="en-US" sz="2000">
                <a:ea typeface="ＭＳ Ｐゴシック" charset="-128"/>
              </a:rPr>
              <a:t>Commission discovers coal profits embedded in railroad books</a:t>
            </a:r>
          </a:p>
          <a:p>
            <a:pPr eaLnBrk="1" hangingPunct="1"/>
            <a:r>
              <a:rPr lang="en-US" altLang="en-US" sz="2000">
                <a:ea typeface="ＭＳ Ｐゴシック" charset="-128"/>
              </a:rPr>
              <a:t>Generates national sympathy for conditions of miners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tLang="en-US" sz="4000">
                <a:ea typeface="ＭＳ Ｐゴシック" charset="-128"/>
              </a:rPr>
              <a:t>T.R. Prosecutes the Northern Securities Company, 1902-04</a:t>
            </a:r>
          </a:p>
        </p:txBody>
      </p:sp>
      <p:sp>
        <p:nvSpPr>
          <p:cNvPr id="45058" name="Rectangle 3"/>
          <p:cNvSpPr>
            <a:spLocks noGrp="1" noChangeArrowheads="1"/>
          </p:cNvSpPr>
          <p:nvPr>
            <p:ph idx="1"/>
          </p:nvPr>
        </p:nvSpPr>
        <p:spPr>
          <a:xfrm>
            <a:off x="457200" y="2133600"/>
            <a:ext cx="4267200" cy="3992563"/>
          </a:xfrm>
        </p:spPr>
        <p:txBody>
          <a:bodyPr/>
          <a:lstStyle/>
          <a:p>
            <a:pPr algn="r" eaLnBrk="1" hangingPunct="1">
              <a:lnSpc>
                <a:spcPct val="80000"/>
              </a:lnSpc>
            </a:pPr>
            <a:r>
              <a:rPr lang="en-US" altLang="en-US">
                <a:ea typeface="ＭＳ Ｐゴシック" charset="-128"/>
              </a:rPr>
              <a:t>Union Pacific and Northern Pacific engage in huge battle to control lines from Chicago to the west</a:t>
            </a:r>
          </a:p>
          <a:p>
            <a:pPr algn="r" eaLnBrk="1" hangingPunct="1">
              <a:lnSpc>
                <a:spcPct val="80000"/>
              </a:lnSpc>
            </a:pPr>
            <a:r>
              <a:rPr lang="en-US" altLang="en-US">
                <a:ea typeface="ＭＳ Ｐゴシック" charset="-128"/>
              </a:rPr>
              <a:t>They “water” their stock and jack up prices to finance the fight</a:t>
            </a:r>
          </a:p>
          <a:p>
            <a:pPr algn="r" eaLnBrk="1" hangingPunct="1">
              <a:lnSpc>
                <a:spcPct val="80000"/>
              </a:lnSpc>
            </a:pPr>
            <a:r>
              <a:rPr lang="en-US" altLang="en-US">
                <a:ea typeface="ＭＳ Ｐゴシック" charset="-128"/>
              </a:rPr>
              <a:t>Finally, they join up as a monopoly</a:t>
            </a:r>
          </a:p>
          <a:p>
            <a:pPr algn="r" eaLnBrk="1" hangingPunct="1">
              <a:lnSpc>
                <a:spcPct val="80000"/>
              </a:lnSpc>
            </a:pPr>
            <a:r>
              <a:rPr lang="en-US" altLang="en-US">
                <a:ea typeface="ＭＳ Ｐゴシック" charset="-128"/>
              </a:rPr>
              <a:t>Public outrage leads TR to prosecute under the Sherman Act, wins case at Supreme Court by 5 to 4</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2057400"/>
            <a:ext cx="388620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457200" y="304800"/>
            <a:ext cx="8229600" cy="1143000"/>
          </a:xfrm>
        </p:spPr>
        <p:txBody>
          <a:bodyPr/>
          <a:lstStyle/>
          <a:p>
            <a:pPr eaLnBrk="1" hangingPunct="1"/>
            <a:r>
              <a:rPr lang="en-US" altLang="en-US" sz="4000">
                <a:ea typeface="ＭＳ Ｐゴシック" charset="-128"/>
              </a:rPr>
              <a:t>What to do about the corporations?</a:t>
            </a:r>
          </a:p>
        </p:txBody>
      </p:sp>
      <p:sp>
        <p:nvSpPr>
          <p:cNvPr id="17411" name="Rectangle 3"/>
          <p:cNvSpPr>
            <a:spLocks noGrp="1" noChangeArrowheads="1"/>
          </p:cNvSpPr>
          <p:nvPr>
            <p:ph idx="1"/>
          </p:nvPr>
        </p:nvSpPr>
        <p:spPr>
          <a:xfrm>
            <a:off x="304800" y="1600200"/>
            <a:ext cx="4114800" cy="3886200"/>
          </a:xfrm>
        </p:spPr>
        <p:txBody>
          <a:bodyPr/>
          <a:lstStyle/>
          <a:p>
            <a:pPr algn="r" eaLnBrk="1" hangingPunct="1"/>
            <a:r>
              <a:rPr lang="en-US" altLang="en-US" sz="2400">
                <a:ea typeface="ＭＳ Ｐゴシック" charset="-128"/>
              </a:rPr>
              <a:t>Break them up with anti-trust</a:t>
            </a:r>
          </a:p>
          <a:p>
            <a:pPr algn="r" eaLnBrk="1" hangingPunct="1"/>
            <a:r>
              <a:rPr lang="en-US" altLang="en-US" sz="2400">
                <a:ea typeface="ＭＳ Ｐゴシック" charset="-128"/>
              </a:rPr>
              <a:t>Nationalize them</a:t>
            </a:r>
          </a:p>
          <a:p>
            <a:pPr algn="r" eaLnBrk="1" hangingPunct="1"/>
            <a:r>
              <a:rPr lang="en-US" altLang="en-US" sz="2400">
                <a:ea typeface="ＭＳ Ｐゴシック" charset="-128"/>
              </a:rPr>
              <a:t>Let them continue with regulation</a:t>
            </a:r>
          </a:p>
          <a:p>
            <a:pPr algn="r" eaLnBrk="1" hangingPunct="1"/>
            <a:r>
              <a:rPr lang="en-US" altLang="en-US" sz="2400">
                <a:ea typeface="ＭＳ Ｐゴシック" charset="-128"/>
              </a:rPr>
              <a:t>Destroy them altogether</a:t>
            </a:r>
          </a:p>
          <a:p>
            <a:pPr algn="r" eaLnBrk="1" hangingPunct="1"/>
            <a:r>
              <a:rPr lang="en-US" altLang="en-US" sz="2400">
                <a:ea typeface="ＭＳ Ｐゴシック" charset="-128"/>
              </a:rPr>
              <a:t>Do nothing because corporations are, like, totally awesome.</a:t>
            </a:r>
          </a:p>
        </p:txBody>
      </p:sp>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7800"/>
            <a:ext cx="38211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1"/>
          <p:cNvSpPr txBox="1">
            <a:spLocks noChangeArrowheads="1"/>
          </p:cNvSpPr>
          <p:nvPr/>
        </p:nvSpPr>
        <p:spPr bwMode="auto">
          <a:xfrm>
            <a:off x="4800600" y="48006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n-US" altLang="en-US" sz="1600"/>
              <a:t>We are your friends; please don’t hurt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idx="1"/>
          </p:nvPr>
        </p:nvSpPr>
        <p:spPr>
          <a:xfrm>
            <a:off x="1110569" y="773113"/>
            <a:ext cx="3771900" cy="4727575"/>
          </a:xfrm>
        </p:spPr>
        <p:txBody>
          <a:bodyPr rtlCol="0">
            <a:normAutofit lnSpcReduction="10000"/>
          </a:bodyPr>
          <a:lstStyle/>
          <a:p>
            <a:pPr marL="457200" indent="-457200" eaLnBrk="1" hangingPunct="1">
              <a:defRPr/>
            </a:pPr>
            <a:r>
              <a:rPr lang="en-US" altLang="en-US" sz="2200" dirty="0">
                <a:ea typeface="ＭＳ Ｐゴシック" charset="-128"/>
              </a:rPr>
              <a:t>1911, </a:t>
            </a:r>
            <a:r>
              <a:rPr lang="en-US" altLang="en-US" sz="2200" dirty="0" smtClean="0">
                <a:ea typeface="ＭＳ Ｐゴシック" charset="-128"/>
              </a:rPr>
              <a:t>F. Taylor wrote </a:t>
            </a:r>
            <a:r>
              <a:rPr lang="en-US" altLang="en-US" sz="2200" i="1" dirty="0">
                <a:ea typeface="ＭＳ Ｐゴシック" charset="-128"/>
              </a:rPr>
              <a:t>Principles of Scientific Management</a:t>
            </a:r>
          </a:p>
          <a:p>
            <a:pPr marL="838200" lvl="1" indent="-381000" eaLnBrk="1" hangingPunct="1">
              <a:buFont typeface="Wingdings" charset="2"/>
              <a:buAutoNum type="arabicPeriod"/>
              <a:defRPr/>
            </a:pPr>
            <a:r>
              <a:rPr lang="en-US" altLang="en-US" sz="2200" dirty="0">
                <a:ea typeface="ＭＳ Ｐゴシック" charset="-128"/>
              </a:rPr>
              <a:t>Replace “rule of thumb” work methods with scientifically discovered principles</a:t>
            </a:r>
          </a:p>
          <a:p>
            <a:pPr marL="838200" lvl="1" indent="-381000" eaLnBrk="1" hangingPunct="1">
              <a:buFont typeface="Wingdings" charset="2"/>
              <a:buAutoNum type="arabicPeriod"/>
              <a:defRPr/>
            </a:pPr>
            <a:r>
              <a:rPr lang="en-US" altLang="en-US" sz="2200" dirty="0">
                <a:ea typeface="ＭＳ Ｐゴシック" charset="-128"/>
              </a:rPr>
              <a:t>Train employees systematically</a:t>
            </a:r>
          </a:p>
          <a:p>
            <a:pPr marL="838200" lvl="1" indent="-381000" eaLnBrk="1" hangingPunct="1">
              <a:buFont typeface="Wingdings" charset="2"/>
              <a:buAutoNum type="arabicPeriod"/>
              <a:defRPr/>
            </a:pPr>
            <a:r>
              <a:rPr lang="en-US" altLang="en-US" sz="2200" dirty="0">
                <a:ea typeface="ＭＳ Ｐゴシック" charset="-128"/>
              </a:rPr>
              <a:t>Write down all training procedures</a:t>
            </a:r>
          </a:p>
          <a:p>
            <a:pPr marL="838200" lvl="1" indent="-381000" eaLnBrk="1" hangingPunct="1">
              <a:buFont typeface="Wingdings" charset="2"/>
              <a:buAutoNum type="arabicPeriod"/>
              <a:defRPr/>
            </a:pPr>
            <a:r>
              <a:rPr lang="en-US" altLang="en-US" sz="2200" dirty="0">
                <a:ea typeface="ＭＳ Ｐゴシック" charset="-128"/>
              </a:rPr>
              <a:t>Divide work between managers and workers: managers manage; workers do the work</a:t>
            </a:r>
          </a:p>
        </p:txBody>
      </p:sp>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2999"/>
            <a:ext cx="1219200" cy="245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142999"/>
            <a:ext cx="3455988" cy="266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2"/>
          <p:cNvSpPr txBox="1">
            <a:spLocks noChangeArrowheads="1"/>
          </p:cNvSpPr>
          <p:nvPr/>
        </p:nvSpPr>
        <p:spPr bwMode="auto">
          <a:xfrm>
            <a:off x="5410200" y="3808058"/>
            <a:ext cx="289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r"/>
            <a:r>
              <a:rPr lang="en-US" altLang="en-US" sz="1600"/>
              <a:t>A</a:t>
            </a:r>
            <a:r>
              <a:rPr lang="en-US" altLang="en-US" sz="1600" smtClean="0"/>
              <a:t> </a:t>
            </a:r>
            <a:r>
              <a:rPr lang="en-US" altLang="en-US" sz="1600"/>
              <a:t>Ford assembly line, circa 1913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6781800" cy="50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1000"/>
            <a:ext cx="1984375"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tarsstrip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7787" y="54102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5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3" descr="00000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90600"/>
            <a:ext cx="46101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 descr="Roosevelt_Theod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2400"/>
            <a:ext cx="1920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9" descr="rv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4800"/>
            <a:ext cx="20288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1" descr="ted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981200"/>
            <a:ext cx="3463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057400"/>
            <a:ext cx="16541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dissolve">
                                      <p:cBhvr>
                                        <p:cTn id="7"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marco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3914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3" descr="histo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38400"/>
            <a:ext cx="27432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1828800" y="5791200"/>
            <a:ext cx="3810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Marconi and the Yacht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dissolve">
                                      <p:cBhvr>
                                        <p:cTn id="7" dur="5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p:cNvGrpSpPr>
            <a:grpSpLocks/>
          </p:cNvGrpSpPr>
          <p:nvPr/>
        </p:nvGrpSpPr>
        <p:grpSpPr bwMode="auto">
          <a:xfrm>
            <a:off x="533400" y="381000"/>
            <a:ext cx="4724400" cy="3802063"/>
            <a:chOff x="336" y="240"/>
            <a:chExt cx="2976" cy="2395"/>
          </a:xfrm>
        </p:grpSpPr>
        <p:pic>
          <p:nvPicPr>
            <p:cNvPr id="53256" name="Picture 3" descr="firstgen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624"/>
              <a:ext cx="2976" cy="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4"/>
            <p:cNvSpPr txBox="1">
              <a:spLocks noChangeArrowheads="1"/>
            </p:cNvSpPr>
            <p:nvPr/>
          </p:nvSpPr>
          <p:spPr bwMode="auto">
            <a:xfrm>
              <a:off x="384" y="240"/>
              <a:ext cx="26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Faraday’s magnetic circuit</a:t>
              </a:r>
            </a:p>
          </p:txBody>
        </p:sp>
      </p:grpSp>
      <p:grpSp>
        <p:nvGrpSpPr>
          <p:cNvPr id="3" name="Group 5"/>
          <p:cNvGrpSpPr>
            <a:grpSpLocks/>
          </p:cNvGrpSpPr>
          <p:nvPr/>
        </p:nvGrpSpPr>
        <p:grpSpPr bwMode="auto">
          <a:xfrm>
            <a:off x="4572000" y="2590800"/>
            <a:ext cx="3657600" cy="2466975"/>
            <a:chOff x="2880" y="1632"/>
            <a:chExt cx="2304" cy="1554"/>
          </a:xfrm>
        </p:grpSpPr>
        <p:pic>
          <p:nvPicPr>
            <p:cNvPr id="53254" name="Picture 6" descr="maxwel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016"/>
              <a:ext cx="2208" cy="11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5" name="Text Box 7"/>
            <p:cNvSpPr txBox="1">
              <a:spLocks noChangeArrowheads="1"/>
            </p:cNvSpPr>
            <p:nvPr/>
          </p:nvSpPr>
          <p:spPr bwMode="auto">
            <a:xfrm>
              <a:off x="3648" y="1632"/>
              <a:ext cx="15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Maxwell’s light theory</a:t>
              </a:r>
            </a:p>
          </p:txBody>
        </p:sp>
      </p:grpSp>
      <p:grpSp>
        <p:nvGrpSpPr>
          <p:cNvPr id="4" name="Group 8"/>
          <p:cNvGrpSpPr>
            <a:grpSpLocks/>
          </p:cNvGrpSpPr>
          <p:nvPr/>
        </p:nvGrpSpPr>
        <p:grpSpPr bwMode="auto">
          <a:xfrm>
            <a:off x="2743200" y="3657600"/>
            <a:ext cx="3505200" cy="2857500"/>
            <a:chOff x="1728" y="2304"/>
            <a:chExt cx="2208" cy="1800"/>
          </a:xfrm>
        </p:grpSpPr>
        <p:pic>
          <p:nvPicPr>
            <p:cNvPr id="53252" name="Picture 9" descr="WIRE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8" y="2304"/>
              <a:ext cx="804"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10"/>
            <p:cNvSpPr txBox="1">
              <a:spLocks noChangeArrowheads="1"/>
            </p:cNvSpPr>
            <p:nvPr/>
          </p:nvSpPr>
          <p:spPr bwMode="auto">
            <a:xfrm>
              <a:off x="2640" y="3696"/>
              <a:ext cx="12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Hertz wave device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http://upload.wikimedia.org/wikipedia/commons/7/76/Guglielmo_Marconi_1901_wireless_sig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86000"/>
            <a:ext cx="5715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www.biography.com/imported/images/Biography/Images/Profiles/M/Guglielmo-Marconi-9398611-1-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238" y="1219200"/>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5800"/>
            <a:ext cx="3025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descr="for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2057400" y="49530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r" eaLnBrk="1" hangingPunct="1">
              <a:spcBef>
                <a:spcPct val="50000"/>
              </a:spcBef>
            </a:pPr>
            <a:r>
              <a:rPr lang="en-US" altLang="en-US" sz="1800"/>
              <a:t>Lee De Forest and Reginald Fessenden</a:t>
            </a:r>
          </a:p>
        </p:txBody>
      </p:sp>
      <p:sp>
        <p:nvSpPr>
          <p:cNvPr id="56324" name="Line 5"/>
          <p:cNvSpPr>
            <a:spLocks noChangeShapeType="1"/>
          </p:cNvSpPr>
          <p:nvPr/>
        </p:nvSpPr>
        <p:spPr bwMode="auto">
          <a:xfrm flipH="1" flipV="1">
            <a:off x="3657600" y="4572000"/>
            <a:ext cx="762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325" name="Line 6"/>
          <p:cNvSpPr>
            <a:spLocks noChangeShapeType="1"/>
          </p:cNvSpPr>
          <p:nvPr/>
        </p:nvSpPr>
        <p:spPr bwMode="auto">
          <a:xfrm flipV="1">
            <a:off x="4876800" y="5334000"/>
            <a:ext cx="457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62025" y="873125"/>
            <a:ext cx="5238750" cy="1006475"/>
          </a:xfrm>
        </p:spPr>
        <p:txBody>
          <a:bodyPr/>
          <a:lstStyle/>
          <a:p>
            <a:pPr eaLnBrk="1" hangingPunct="1"/>
            <a:r>
              <a:rPr lang="en-US" altLang="en-US">
                <a:ea typeface="ＭＳ Ｐゴシック" charset="-128"/>
              </a:rPr>
              <a:t>The Marconi business model</a:t>
            </a:r>
          </a:p>
        </p:txBody>
      </p:sp>
      <p:pic>
        <p:nvPicPr>
          <p:cNvPr id="58370" name="Picture 4" descr="507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879600"/>
            <a:ext cx="4114800" cy="3016250"/>
          </a:xfrm>
          <a:noFill/>
        </p:spPr>
      </p:pic>
      <p:pic>
        <p:nvPicPr>
          <p:cNvPr id="58371" name="Picture 5" descr="1301a">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819400" y="4110038"/>
            <a:ext cx="1524000" cy="1949450"/>
          </a:xfrm>
        </p:spPr>
      </p:pic>
      <p:sp>
        <p:nvSpPr>
          <p:cNvPr id="58372" name="Rectangle 3"/>
          <p:cNvSpPr>
            <a:spLocks noGrp="1" noChangeArrowheads="1"/>
          </p:cNvSpPr>
          <p:nvPr>
            <p:ph type="body" sz="half" idx="4294967295"/>
          </p:nvPr>
        </p:nvSpPr>
        <p:spPr>
          <a:xfrm>
            <a:off x="4587875" y="1820863"/>
            <a:ext cx="4038600" cy="4524375"/>
          </a:xfrm>
        </p:spPr>
        <p:txBody>
          <a:bodyPr/>
          <a:lstStyle/>
          <a:p>
            <a:pPr eaLnBrk="1" hangingPunct="1"/>
            <a:r>
              <a:rPr lang="en-US" altLang="en-US" sz="2400">
                <a:ea typeface="ＭＳ Ｐゴシック" charset="-128"/>
              </a:rPr>
              <a:t>Don’t sell the equipment</a:t>
            </a:r>
          </a:p>
          <a:p>
            <a:pPr eaLnBrk="1" hangingPunct="1"/>
            <a:r>
              <a:rPr lang="en-US" altLang="en-US" sz="2400">
                <a:ea typeface="ＭＳ Ｐゴシック" charset="-128"/>
              </a:rPr>
              <a:t>Lease the service</a:t>
            </a:r>
          </a:p>
          <a:p>
            <a:pPr eaLnBrk="1" hangingPunct="1"/>
            <a:r>
              <a:rPr lang="en-US" altLang="en-US" sz="2400">
                <a:ea typeface="ＭＳ Ｐゴシック" charset="-128"/>
              </a:rPr>
              <a:t>Charge a regular, predictable rate for dependable wireless transmission service</a:t>
            </a:r>
          </a:p>
          <a:p>
            <a:pPr eaLnBrk="1" hangingPunct="1"/>
            <a:r>
              <a:rPr lang="en-US" altLang="en-US" sz="2400">
                <a:ea typeface="ＭＳ Ｐゴシック" charset="-128"/>
              </a:rPr>
              <a:t>Push notion that wireless is not just technology, but a “system”</a:t>
            </a:r>
          </a:p>
          <a:p>
            <a:pPr eaLnBrk="1" hangingPunct="1"/>
            <a:endParaRPr lang="en-US" altLang="en-US" sz="2400">
              <a:ea typeface="ＭＳ Ｐゴシック"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navylabs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39576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3"/>
          <p:cNvSpPr>
            <a:spLocks noGrp="1" noChangeArrowheads="1"/>
          </p:cNvSpPr>
          <p:nvPr>
            <p:ph type="title"/>
          </p:nvPr>
        </p:nvSpPr>
        <p:spPr>
          <a:xfrm>
            <a:off x="-152400" y="323850"/>
            <a:ext cx="8077200" cy="1143000"/>
          </a:xfrm>
        </p:spPr>
        <p:txBody>
          <a:bodyPr/>
          <a:lstStyle/>
          <a:p>
            <a:pPr algn="r" eaLnBrk="1" hangingPunct="1"/>
            <a:r>
              <a:rPr lang="en-US" altLang="en-US" sz="2800" b="1">
                <a:ea typeface="ＭＳ Ｐゴシック" charset="-128"/>
              </a:rPr>
              <a:t>We don’t care; we don’t have to; we’re the Navy</a:t>
            </a:r>
          </a:p>
        </p:txBody>
      </p:sp>
      <p:sp>
        <p:nvSpPr>
          <p:cNvPr id="60419" name="Rectangle 4"/>
          <p:cNvSpPr>
            <a:spLocks noGrp="1" noChangeArrowheads="1"/>
          </p:cNvSpPr>
          <p:nvPr>
            <p:ph idx="1"/>
          </p:nvPr>
        </p:nvSpPr>
        <p:spPr>
          <a:xfrm>
            <a:off x="685800" y="1493838"/>
            <a:ext cx="3276600" cy="3078162"/>
          </a:xfrm>
        </p:spPr>
        <p:txBody>
          <a:bodyPr/>
          <a:lstStyle/>
          <a:p>
            <a:pPr algn="r" eaLnBrk="1" hangingPunct="1">
              <a:lnSpc>
                <a:spcPct val="80000"/>
              </a:lnSpc>
            </a:pPr>
            <a:r>
              <a:rPr lang="en-US" altLang="en-US" sz="1800">
                <a:ea typeface="ＭＳ Ｐゴシック" charset="-128"/>
              </a:rPr>
              <a:t>We don’t care about paying you on time</a:t>
            </a:r>
          </a:p>
          <a:p>
            <a:pPr algn="r" eaLnBrk="1" hangingPunct="1">
              <a:lnSpc>
                <a:spcPct val="80000"/>
              </a:lnSpc>
            </a:pPr>
            <a:r>
              <a:rPr lang="en-US" altLang="en-US" sz="1800">
                <a:ea typeface="ＭＳ Ｐゴシック" charset="-128"/>
              </a:rPr>
              <a:t>We don’t care about your patents</a:t>
            </a:r>
          </a:p>
          <a:p>
            <a:pPr algn="r" eaLnBrk="1" hangingPunct="1">
              <a:lnSpc>
                <a:spcPct val="80000"/>
              </a:lnSpc>
            </a:pPr>
            <a:r>
              <a:rPr lang="en-US" altLang="en-US" sz="1800">
                <a:ea typeface="ＭＳ Ｐゴシック" charset="-128"/>
              </a:rPr>
              <a:t>We don’t care about your bottom line expenses</a:t>
            </a:r>
          </a:p>
          <a:p>
            <a:pPr algn="r" eaLnBrk="1" hangingPunct="1">
              <a:lnSpc>
                <a:spcPct val="80000"/>
              </a:lnSpc>
            </a:pPr>
            <a:r>
              <a:rPr lang="en-US" altLang="en-US" sz="1800">
                <a:ea typeface="ＭＳ Ｐゴシック" charset="-128"/>
              </a:rPr>
              <a:t>Nothing personal.</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762000" y="609600"/>
            <a:ext cx="4781550" cy="1006475"/>
          </a:xfrm>
        </p:spPr>
        <p:txBody>
          <a:bodyPr/>
          <a:lstStyle/>
          <a:p>
            <a:pPr eaLnBrk="1" hangingPunct="1"/>
            <a:r>
              <a:rPr lang="en-US" altLang="en-US" sz="2800">
                <a:ea typeface="ＭＳ Ｐゴシック" charset="-128"/>
              </a:rPr>
              <a:t>Fessenden’s Christmas radio broadcast, 1906</a:t>
            </a:r>
          </a:p>
        </p:txBody>
      </p:sp>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24025"/>
            <a:ext cx="53340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aud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19200"/>
            <a:ext cx="33131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p:cNvSpPr txBox="1">
            <a:spLocks noChangeArrowheads="1"/>
          </p:cNvSpPr>
          <p:nvPr/>
        </p:nvSpPr>
        <p:spPr bwMode="auto">
          <a:xfrm>
            <a:off x="3352800" y="7000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De Forest Fleming valve</a:t>
            </a:r>
          </a:p>
        </p:txBody>
      </p:sp>
      <p:grpSp>
        <p:nvGrpSpPr>
          <p:cNvPr id="2" name="Group 5"/>
          <p:cNvGrpSpPr>
            <a:grpSpLocks/>
          </p:cNvGrpSpPr>
          <p:nvPr/>
        </p:nvGrpSpPr>
        <p:grpSpPr bwMode="auto">
          <a:xfrm>
            <a:off x="4495800" y="1752600"/>
            <a:ext cx="3733800" cy="1524000"/>
            <a:chOff x="2832" y="864"/>
            <a:chExt cx="2352" cy="960"/>
          </a:xfrm>
        </p:grpSpPr>
        <p:sp>
          <p:nvSpPr>
            <p:cNvPr id="64520" name="AutoShape 6"/>
            <p:cNvSpPr>
              <a:spLocks noChangeArrowheads="1"/>
            </p:cNvSpPr>
            <p:nvPr/>
          </p:nvSpPr>
          <p:spPr bwMode="auto">
            <a:xfrm>
              <a:off x="4416" y="864"/>
              <a:ext cx="288" cy="288"/>
            </a:xfrm>
            <a:prstGeom prst="smileyFace">
              <a:avLst>
                <a:gd name="adj" fmla="val 4653"/>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sp>
          <p:nvSpPr>
            <p:cNvPr id="64521" name="AutoShape 7"/>
            <p:cNvSpPr>
              <a:spLocks noChangeArrowheads="1"/>
            </p:cNvSpPr>
            <p:nvPr/>
          </p:nvSpPr>
          <p:spPr bwMode="auto">
            <a:xfrm>
              <a:off x="4704" y="1152"/>
              <a:ext cx="288" cy="288"/>
            </a:xfrm>
            <a:prstGeom prst="smileyFace">
              <a:avLst>
                <a:gd name="adj" fmla="val 4653"/>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sp>
          <p:nvSpPr>
            <p:cNvPr id="64522" name="AutoShape 8"/>
            <p:cNvSpPr>
              <a:spLocks noChangeArrowheads="1"/>
            </p:cNvSpPr>
            <p:nvPr/>
          </p:nvSpPr>
          <p:spPr bwMode="auto">
            <a:xfrm>
              <a:off x="4464" y="1536"/>
              <a:ext cx="288" cy="288"/>
            </a:xfrm>
            <a:prstGeom prst="smileyFace">
              <a:avLst>
                <a:gd name="adj" fmla="val 4653"/>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sp>
          <p:nvSpPr>
            <p:cNvPr id="64523" name="AutoShape 9"/>
            <p:cNvSpPr>
              <a:spLocks noChangeArrowheads="1"/>
            </p:cNvSpPr>
            <p:nvPr/>
          </p:nvSpPr>
          <p:spPr bwMode="auto">
            <a:xfrm>
              <a:off x="4272" y="1200"/>
              <a:ext cx="288" cy="288"/>
            </a:xfrm>
            <a:prstGeom prst="smileyFace">
              <a:avLst>
                <a:gd name="adj" fmla="val 4653"/>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sp>
          <p:nvSpPr>
            <p:cNvPr id="64524" name="AutoShape 10"/>
            <p:cNvSpPr>
              <a:spLocks noChangeArrowheads="1"/>
            </p:cNvSpPr>
            <p:nvPr/>
          </p:nvSpPr>
          <p:spPr bwMode="auto">
            <a:xfrm>
              <a:off x="4896" y="1488"/>
              <a:ext cx="288" cy="288"/>
            </a:xfrm>
            <a:prstGeom prst="smileyFace">
              <a:avLst>
                <a:gd name="adj" fmla="val 4653"/>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cxnSp>
          <p:nvCxnSpPr>
            <p:cNvPr id="64525" name="AutoShape 11"/>
            <p:cNvCxnSpPr>
              <a:cxnSpLocks noChangeShapeType="1"/>
            </p:cNvCxnSpPr>
            <p:nvPr/>
          </p:nvCxnSpPr>
          <p:spPr bwMode="auto">
            <a:xfrm>
              <a:off x="2832" y="1152"/>
              <a:ext cx="1296" cy="288"/>
            </a:xfrm>
            <a:prstGeom prst="curvedConnector3">
              <a:avLst>
                <a:gd name="adj1" fmla="val 50000"/>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grpSp>
      <p:grpSp>
        <p:nvGrpSpPr>
          <p:cNvPr id="3" name="Group 12"/>
          <p:cNvGrpSpPr>
            <a:grpSpLocks/>
          </p:cNvGrpSpPr>
          <p:nvPr/>
        </p:nvGrpSpPr>
        <p:grpSpPr bwMode="auto">
          <a:xfrm>
            <a:off x="4572000" y="1371600"/>
            <a:ext cx="1828800" cy="685800"/>
            <a:chOff x="624" y="3600"/>
            <a:chExt cx="1152" cy="432"/>
          </a:xfrm>
        </p:grpSpPr>
        <p:sp>
          <p:nvSpPr>
            <p:cNvPr id="64517" name="AutoShape 13"/>
            <p:cNvSpPr>
              <a:spLocks noChangeArrowheads="1"/>
            </p:cNvSpPr>
            <p:nvPr/>
          </p:nvSpPr>
          <p:spPr bwMode="auto">
            <a:xfrm>
              <a:off x="624" y="3600"/>
              <a:ext cx="192" cy="192"/>
            </a:xfrm>
            <a:prstGeom prst="flowChartOr">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sp>
          <p:nvSpPr>
            <p:cNvPr id="64518" name="AutoShape 14"/>
            <p:cNvSpPr>
              <a:spLocks noChangeArrowheads="1"/>
            </p:cNvSpPr>
            <p:nvPr/>
          </p:nvSpPr>
          <p:spPr bwMode="auto">
            <a:xfrm>
              <a:off x="1584" y="3840"/>
              <a:ext cx="192" cy="192"/>
            </a:xfrm>
            <a:prstGeom prst="flowChartOr">
              <a:avLst/>
            </a:prstGeom>
            <a:solidFill>
              <a:schemeClr val="accent1"/>
            </a:solidFill>
            <a:ln w="9525">
              <a:solidFill>
                <a:schemeClr val="tx1"/>
              </a:solidFill>
              <a:round/>
              <a:headEnd/>
              <a:tailEnd/>
            </a:ln>
          </p:spPr>
          <p:txBody>
            <a:bodyPr wrap="none" anchor="ct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endParaRPr lang="en-US" altLang="en-US"/>
            </a:p>
          </p:txBody>
        </p:sp>
        <p:cxnSp>
          <p:nvCxnSpPr>
            <p:cNvPr id="64519" name="AutoShape 15"/>
            <p:cNvCxnSpPr>
              <a:cxnSpLocks noChangeShapeType="1"/>
            </p:cNvCxnSpPr>
            <p:nvPr/>
          </p:nvCxnSpPr>
          <p:spPr bwMode="auto">
            <a:xfrm>
              <a:off x="864" y="3696"/>
              <a:ext cx="672" cy="19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4725"/>
            <a:ext cx="91440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ar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28600"/>
            <a:ext cx="3105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3" descr="1904am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798513"/>
            <a:ext cx="39624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4" descr="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3981450"/>
            <a:ext cx="19240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Webs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8925" y="1457325"/>
            <a:ext cx="2276475"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descr="ChapmanDJ"/>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925" y="3752850"/>
            <a:ext cx="25050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aa_roosevelt_subj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8382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AutoShape 8"/>
          <p:cNvSpPr>
            <a:spLocks noChangeArrowheads="1"/>
          </p:cNvSpPr>
          <p:nvPr/>
        </p:nvSpPr>
        <p:spPr bwMode="auto">
          <a:xfrm>
            <a:off x="6324600" y="2209800"/>
            <a:ext cx="1295400" cy="11430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0483" name="AutoShape 10"/>
          <p:cNvSpPr>
            <a:spLocks noChangeArrowheads="1"/>
          </p:cNvSpPr>
          <p:nvPr/>
        </p:nvSpPr>
        <p:spPr bwMode="auto">
          <a:xfrm>
            <a:off x="5791200" y="2895600"/>
            <a:ext cx="1066800" cy="9906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51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1000"/>
            <a:ext cx="36369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34"/>
                                        </p:tgtEl>
                                        <p:attrNameLst>
                                          <p:attrName>style.visibility</p:attrName>
                                        </p:attrNameLst>
                                      </p:cBhvr>
                                      <p:to>
                                        <p:strVal val="visible"/>
                                      </p:to>
                                    </p:set>
                                    <p:animEffect transition="in" filter="dissolve">
                                      <p:cBhvr>
                                        <p:cTn id="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Q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838200"/>
            <a:ext cx="3365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descr="Florida 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762000"/>
            <a:ext cx="29686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4" descr="sheet_music_p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0" y="762000"/>
            <a:ext cx="3117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Titanic_Head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2590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3" descr="Titanic_head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590800"/>
            <a:ext cx="4019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descr="headlin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90800"/>
            <a:ext cx="2894013"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8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838200"/>
            <a:ext cx="37719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055688" y="566738"/>
            <a:ext cx="4953000" cy="990600"/>
          </a:xfrm>
        </p:spPr>
        <p:txBody>
          <a:bodyPr/>
          <a:lstStyle/>
          <a:p>
            <a:pPr eaLnBrk="1" hangingPunct="1"/>
            <a:r>
              <a:rPr lang="en-US" altLang="en-US">
                <a:ea typeface="ＭＳ Ｐゴシック" charset="-128"/>
              </a:rPr>
              <a:t>The Radio Act of 1912</a:t>
            </a:r>
          </a:p>
        </p:txBody>
      </p:sp>
      <p:sp>
        <p:nvSpPr>
          <p:cNvPr id="169987" name="Rectangle 3"/>
          <p:cNvSpPr>
            <a:spLocks noGrp="1" noChangeArrowheads="1"/>
          </p:cNvSpPr>
          <p:nvPr>
            <p:ph idx="1"/>
          </p:nvPr>
        </p:nvSpPr>
        <p:spPr>
          <a:xfrm>
            <a:off x="1066800" y="1524000"/>
            <a:ext cx="2667000" cy="3657600"/>
          </a:xfrm>
        </p:spPr>
        <p:txBody>
          <a:bodyPr/>
          <a:lstStyle/>
          <a:p>
            <a:pPr algn="r" eaLnBrk="1" hangingPunct="1"/>
            <a:r>
              <a:rPr lang="en-US" altLang="zh-CN" sz="2400">
                <a:ea typeface="宋体" charset="-122"/>
              </a:rPr>
              <a:t>Any "person, company, or corporation" using a radio transmitter must have a license</a:t>
            </a:r>
          </a:p>
          <a:p>
            <a:pPr algn="r" eaLnBrk="1" hangingPunct="1"/>
            <a:r>
              <a:rPr lang="en-US" altLang="zh-CN" sz="2400">
                <a:ea typeface="宋体" charset="-122"/>
              </a:rPr>
              <a:t>Issued by the Department of Commerce</a:t>
            </a:r>
          </a:p>
        </p:txBody>
      </p:sp>
      <p:pic>
        <p:nvPicPr>
          <p:cNvPr id="73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1447800"/>
            <a:ext cx="4384675"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dissolve">
                                      <p:cBhvr>
                                        <p:cTn id="7" dur="500"/>
                                        <p:tgtEl>
                                          <p:spTgt spid="169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dissolve">
                                      <p:cBhvr>
                                        <p:cTn id="12" dur="500"/>
                                        <p:tgtEl>
                                          <p:spTgt spid="169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1447800" y="533400"/>
            <a:ext cx="5010150" cy="701675"/>
          </a:xfrm>
        </p:spPr>
        <p:txBody>
          <a:bodyPr/>
          <a:lstStyle/>
          <a:p>
            <a:pPr eaLnBrk="1" hangingPunct="1"/>
            <a:r>
              <a:rPr lang="en-US" altLang="en-US">
                <a:ea typeface="ＭＳ Ｐゴシック" charset="-128"/>
              </a:rPr>
              <a:t>The 1919 RCA Deal</a:t>
            </a:r>
          </a:p>
        </p:txBody>
      </p:sp>
      <p:sp>
        <p:nvSpPr>
          <p:cNvPr id="196611" name="Rectangle 3"/>
          <p:cNvSpPr>
            <a:spLocks noGrp="1" noChangeArrowheads="1"/>
          </p:cNvSpPr>
          <p:nvPr>
            <p:ph idx="1"/>
          </p:nvPr>
        </p:nvSpPr>
        <p:spPr>
          <a:xfrm>
            <a:off x="228600" y="1382713"/>
            <a:ext cx="5162550" cy="4648200"/>
          </a:xfrm>
        </p:spPr>
        <p:txBody>
          <a:bodyPr rtlCol="0">
            <a:normAutofit fontScale="92500" lnSpcReduction="10000"/>
          </a:bodyPr>
          <a:lstStyle/>
          <a:p>
            <a:pPr algn="r" eaLnBrk="1" hangingPunct="1">
              <a:defRPr/>
            </a:pPr>
            <a:r>
              <a:rPr lang="en-US" altLang="en-US" sz="2800" dirty="0" smtClean="0">
                <a:ea typeface="ＭＳ Ｐゴシック" charset="-128"/>
              </a:rPr>
              <a:t>Under pressure from Navy, British </a:t>
            </a:r>
            <a:r>
              <a:rPr lang="en-US" altLang="en-US" sz="2800" dirty="0">
                <a:ea typeface="ＭＳ Ｐゴシック" charset="-128"/>
              </a:rPr>
              <a:t>Marconi sells its American division</a:t>
            </a:r>
          </a:p>
          <a:p>
            <a:pPr algn="r" eaLnBrk="1" hangingPunct="1">
              <a:defRPr/>
            </a:pPr>
            <a:r>
              <a:rPr lang="en-US" altLang="en-US" sz="2800" dirty="0">
                <a:ea typeface="ＭＳ Ｐゴシック" charset="-128"/>
              </a:rPr>
              <a:t>General Electric and American Marconi start a new corporation: The Radio Corporation of America</a:t>
            </a:r>
          </a:p>
          <a:p>
            <a:pPr algn="r" eaLnBrk="1" hangingPunct="1">
              <a:defRPr/>
            </a:pPr>
            <a:r>
              <a:rPr lang="en-US" altLang="en-US" sz="2800" dirty="0">
                <a:ea typeface="ＭＳ Ｐゴシック" charset="-128"/>
              </a:rPr>
              <a:t>RCA sells and leases wireless equipment in the U.S., manufactured by G.E.</a:t>
            </a:r>
          </a:p>
          <a:p>
            <a:pPr algn="r" eaLnBrk="1" hangingPunct="1">
              <a:defRPr/>
            </a:pPr>
            <a:r>
              <a:rPr lang="en-US" altLang="en-US" sz="2800" dirty="0">
                <a:ea typeface="ＭＳ Ｐゴシック" charset="-128"/>
              </a:rPr>
              <a:t>The deal establishes precedent: corporations will control broadcasting in the United States, with some </a:t>
            </a:r>
            <a:r>
              <a:rPr lang="en-US" altLang="en-US" sz="2800" dirty="0" smtClean="0">
                <a:ea typeface="ＭＳ Ｐゴシック" charset="-128"/>
              </a:rPr>
              <a:t>oversight </a:t>
            </a:r>
            <a:r>
              <a:rPr lang="en-US" altLang="en-US" sz="2800" dirty="0">
                <a:ea typeface="ＭＳ Ｐゴシック" charset="-128"/>
              </a:rPr>
              <a:t>by the state</a:t>
            </a:r>
          </a:p>
        </p:txBody>
      </p:sp>
      <p:pic>
        <p:nvPicPr>
          <p:cNvPr id="757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317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Effect transition="in" filter="dissolve">
                                      <p:cBhvr>
                                        <p:cTn id="7" dur="500"/>
                                        <p:tgtEl>
                                          <p:spTgt spid="196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6611">
                                            <p:txEl>
                                              <p:pRg st="1" end="1"/>
                                            </p:txEl>
                                          </p:spTgt>
                                        </p:tgtEl>
                                        <p:attrNameLst>
                                          <p:attrName>style.visibility</p:attrName>
                                        </p:attrNameLst>
                                      </p:cBhvr>
                                      <p:to>
                                        <p:strVal val="visible"/>
                                      </p:to>
                                    </p:set>
                                    <p:animEffect transition="in" filter="dissolve">
                                      <p:cBhvr>
                                        <p:cTn id="12" dur="500"/>
                                        <p:tgtEl>
                                          <p:spTgt spid="196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6611">
                                            <p:txEl>
                                              <p:pRg st="2" end="2"/>
                                            </p:txEl>
                                          </p:spTgt>
                                        </p:tgtEl>
                                        <p:attrNameLst>
                                          <p:attrName>style.visibility</p:attrName>
                                        </p:attrNameLst>
                                      </p:cBhvr>
                                      <p:to>
                                        <p:strVal val="visible"/>
                                      </p:to>
                                    </p:set>
                                    <p:animEffect transition="in" filter="dissolve">
                                      <p:cBhvr>
                                        <p:cTn id="17" dur="500"/>
                                        <p:tgtEl>
                                          <p:spTgt spid="1966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6611">
                                            <p:txEl>
                                              <p:pRg st="3" end="3"/>
                                            </p:txEl>
                                          </p:spTgt>
                                        </p:tgtEl>
                                        <p:attrNameLst>
                                          <p:attrName>style.visibility</p:attrName>
                                        </p:attrNameLst>
                                      </p:cBhvr>
                                      <p:to>
                                        <p:strVal val="visible"/>
                                      </p:to>
                                    </p:set>
                                    <p:animEffect transition="in" filter="dissolve">
                                      <p:cBhvr>
                                        <p:cTn id="22" dur="500"/>
                                        <p:tgtEl>
                                          <p:spTgt spid="196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kdk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35718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3" descr="8kx">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676400"/>
            <a:ext cx="41910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descr="100w-st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581400"/>
            <a:ext cx="36766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p:cNvSpPr txBox="1">
            <a:spLocks noChangeArrowheads="1"/>
          </p:cNvSpPr>
          <p:nvPr/>
        </p:nvSpPr>
        <p:spPr bwMode="auto">
          <a:xfrm>
            <a:off x="4648200" y="11430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KDKA in 1920</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914400" y="365125"/>
            <a:ext cx="3943350" cy="1006475"/>
          </a:xfrm>
        </p:spPr>
        <p:txBody>
          <a:bodyPr/>
          <a:lstStyle/>
          <a:p>
            <a:pPr eaLnBrk="1" hangingPunct="1"/>
            <a:r>
              <a:rPr lang="en-US" altLang="en-US" sz="4000">
                <a:ea typeface="ＭＳ Ｐゴシック" charset="-128"/>
              </a:rPr>
              <a:t>AT&amp;T’s power</a:t>
            </a:r>
          </a:p>
        </p:txBody>
      </p:sp>
      <p:sp>
        <p:nvSpPr>
          <p:cNvPr id="79874" name="Rectangle 3"/>
          <p:cNvSpPr>
            <a:spLocks noGrp="1" noChangeArrowheads="1"/>
          </p:cNvSpPr>
          <p:nvPr>
            <p:ph idx="1"/>
          </p:nvPr>
        </p:nvSpPr>
        <p:spPr>
          <a:xfrm>
            <a:off x="762000" y="1404938"/>
            <a:ext cx="3581400" cy="3657600"/>
          </a:xfrm>
        </p:spPr>
        <p:txBody>
          <a:bodyPr/>
          <a:lstStyle/>
          <a:p>
            <a:pPr eaLnBrk="1" hangingPunct="1"/>
            <a:r>
              <a:rPr lang="en-US" altLang="en-US">
                <a:ea typeface="ＭＳ Ｐゴシック" charset="-128"/>
              </a:rPr>
              <a:t>AT&amp;T had by 1913 bought out many independent telephone companies</a:t>
            </a:r>
          </a:p>
          <a:p>
            <a:pPr eaLnBrk="1" hangingPunct="1"/>
            <a:r>
              <a:rPr lang="en-US" altLang="en-US">
                <a:ea typeface="ＭＳ Ｐゴシック" charset="-128"/>
              </a:rPr>
              <a:t>Often by bribery or outright political influence</a:t>
            </a:r>
          </a:p>
          <a:p>
            <a:pPr eaLnBrk="1" hangingPunct="1"/>
            <a:r>
              <a:rPr lang="en-US" altLang="en-US">
                <a:ea typeface="ＭＳ Ｐゴシック" charset="-128"/>
              </a:rPr>
              <a:t>It also controlled Western Union Telegraph</a:t>
            </a:r>
          </a:p>
          <a:p>
            <a:pPr eaLnBrk="1" hangingPunct="1"/>
            <a:r>
              <a:rPr lang="en-US" altLang="en-US">
                <a:ea typeface="ＭＳ Ｐゴシック" charset="-128"/>
              </a:rPr>
              <a:t>Public began talking about nationalizing telephone service or breaking up AT&amp;T</a:t>
            </a:r>
          </a:p>
          <a:p>
            <a:pPr eaLnBrk="1" hangingPunct="1"/>
            <a:endParaRPr lang="en-US" altLang="en-US">
              <a:ea typeface="ＭＳ Ｐゴシック" charset="-128"/>
            </a:endParaRPr>
          </a:p>
        </p:txBody>
      </p:sp>
      <p:pic>
        <p:nvPicPr>
          <p:cNvPr id="798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14600"/>
            <a:ext cx="19812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14325"/>
            <a:ext cx="41910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2390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781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550863"/>
            <a:ext cx="7739062" cy="5773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09600"/>
            <a:ext cx="29972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915400"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5438"/>
            <a:ext cx="883920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19063"/>
            <a:ext cx="4648200" cy="6619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pPr eaLnBrk="1" hangingPunct="1"/>
            <a:r>
              <a:rPr lang="en-US" altLang="en-US"/>
              <a:t>The compromise</a:t>
            </a:r>
          </a:p>
        </p:txBody>
      </p:sp>
      <p:sp>
        <p:nvSpPr>
          <p:cNvPr id="3" name="Content Placeholder 2"/>
          <p:cNvSpPr>
            <a:spLocks noGrp="1"/>
          </p:cNvSpPr>
          <p:nvPr>
            <p:ph idx="1"/>
          </p:nvPr>
        </p:nvSpPr>
        <p:spPr>
          <a:xfrm>
            <a:off x="990600" y="1447800"/>
            <a:ext cx="4171950" cy="4270375"/>
          </a:xfrm>
        </p:spPr>
        <p:txBody>
          <a:bodyPr rtlCol="0">
            <a:normAutofit lnSpcReduction="10000"/>
          </a:bodyPr>
          <a:lstStyle/>
          <a:p>
            <a:pPr eaLnBrk="1" hangingPunct="1">
              <a:defRPr/>
            </a:pPr>
            <a:r>
              <a:rPr lang="en-US" dirty="0" smtClean="0"/>
              <a:t>1913: AT&amp;T promises to stop preventing local exchanges from connecting to its national telephone network</a:t>
            </a:r>
          </a:p>
          <a:p>
            <a:pPr eaLnBrk="1" hangingPunct="1">
              <a:defRPr/>
            </a:pPr>
            <a:r>
              <a:rPr lang="en-US" dirty="0" smtClean="0"/>
              <a:t>Pledges not to acquire new exchanges without government permission</a:t>
            </a:r>
          </a:p>
          <a:p>
            <a:pPr eaLnBrk="1" hangingPunct="1">
              <a:defRPr/>
            </a:pPr>
            <a:r>
              <a:rPr lang="en-US" dirty="0" smtClean="0"/>
              <a:t>Federal government forbids telephone companies from owning radio stations</a:t>
            </a:r>
          </a:p>
          <a:p>
            <a:pPr eaLnBrk="1" hangingPunct="1">
              <a:defRPr/>
            </a:pPr>
            <a:r>
              <a:rPr lang="en-US" dirty="0" smtClean="0"/>
              <a:t>Federal government regulates broadcasters “in the public interest” via the Federal Communications Commission</a:t>
            </a:r>
            <a:endParaRPr lang="en-US" dirty="0"/>
          </a:p>
        </p:txBody>
      </p:sp>
      <p:pic>
        <p:nvPicPr>
          <p:cNvPr id="962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00000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143000"/>
            <a:ext cx="2711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3" descr="HC2x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685800"/>
            <a:ext cx="3990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4"/>
          <p:cNvSpPr txBox="1">
            <a:spLocks noChangeArrowheads="1"/>
          </p:cNvSpPr>
          <p:nvPr/>
        </p:nvSpPr>
        <p:spPr bwMode="auto">
          <a:xfrm>
            <a:off x="5029200" y="4419600"/>
            <a:ext cx="3276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Roosevelt triples national forest land to 150 million acres; right photo TR with John Muir at Yosemite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6"/>
          <p:cNvSpPr>
            <a:spLocks noGrp="1" noChangeArrowheads="1"/>
          </p:cNvSpPr>
          <p:nvPr>
            <p:ph type="title"/>
          </p:nvPr>
        </p:nvSpPr>
        <p:spPr>
          <a:xfrm>
            <a:off x="1219200" y="1066800"/>
            <a:ext cx="4800600" cy="1143000"/>
          </a:xfrm>
        </p:spPr>
        <p:txBody>
          <a:bodyPr/>
          <a:lstStyle/>
          <a:p>
            <a:pPr eaLnBrk="1" hangingPunct="1"/>
            <a:r>
              <a:rPr lang="en-US" altLang="en-US" sz="4000">
                <a:ea typeface="ＭＳ Ｐゴシック" charset="-128"/>
              </a:rPr>
              <a:t>The “sewer socialists”</a:t>
            </a:r>
          </a:p>
        </p:txBody>
      </p:sp>
      <p:pic>
        <p:nvPicPr>
          <p:cNvPr id="1003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57400"/>
            <a:ext cx="508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2"/>
          <p:cNvSpPr txBox="1">
            <a:spLocks noChangeArrowheads="1"/>
          </p:cNvSpPr>
          <p:nvPr/>
        </p:nvSpPr>
        <p:spPr bwMode="auto">
          <a:xfrm>
            <a:off x="1676400" y="5105400"/>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n-US" altLang="en-US"/>
              <a:t>Like Cleveland Mayor Tom Johnson (above), they called for municipal ownership of gas, water, electricity, telephone, and other services.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6"/>
          <p:cNvSpPr txBox="1">
            <a:spLocks noChangeArrowheads="1"/>
          </p:cNvSpPr>
          <p:nvPr/>
        </p:nvSpPr>
        <p:spPr bwMode="auto">
          <a:xfrm>
            <a:off x="2743200" y="5334000"/>
            <a:ext cx="487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Eugene Victor Debs becomes leader of Socialist Party of America, 1901</a:t>
            </a:r>
          </a:p>
        </p:txBody>
      </p:sp>
      <p:pic>
        <p:nvPicPr>
          <p:cNvPr id="1024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6172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
            <a:ext cx="164306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mcclures_june_18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28257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5" descr="Tarbel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57200"/>
            <a:ext cx="5176838"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 descr="smithmccl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2286000"/>
            <a:ext cx="23272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Grp="1" noChangeArrowheads="1"/>
          </p:cNvSpPr>
          <p:nvPr>
            <p:ph idx="1"/>
          </p:nvPr>
        </p:nvSpPr>
        <p:spPr>
          <a:xfrm>
            <a:off x="3124200" y="914400"/>
            <a:ext cx="2514600" cy="3276600"/>
          </a:xfrm>
        </p:spPr>
        <p:txBody>
          <a:bodyPr/>
          <a:lstStyle/>
          <a:p>
            <a:pPr eaLnBrk="1" hangingPunct="1"/>
            <a:r>
              <a:rPr lang="en-US" altLang="en-US" i="1">
                <a:ea typeface="ＭＳ Ｐゴシック" charset="-128"/>
              </a:rPr>
              <a:t>The Jungle </a:t>
            </a:r>
            <a:r>
              <a:rPr lang="en-US" altLang="en-US">
                <a:ea typeface="ＭＳ Ｐゴシック" charset="-128"/>
              </a:rPr>
              <a:t>published in 1906</a:t>
            </a:r>
          </a:p>
          <a:p>
            <a:pPr eaLnBrk="1" hangingPunct="1"/>
            <a:r>
              <a:rPr lang="en-US" altLang="en-US">
                <a:ea typeface="ＭＳ Ｐゴシック" charset="-128"/>
              </a:rPr>
              <a:t>Led to passage of the Meat Inspection Act and Pure Food and Drug Acts (of that year)</a:t>
            </a:r>
          </a:p>
        </p:txBody>
      </p:sp>
      <p:pic>
        <p:nvPicPr>
          <p:cNvPr id="106498" name="Picture 5" descr="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24860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5" descr="william_howard_t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81000"/>
            <a:ext cx="47815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7" descr="TaftW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09600"/>
            <a:ext cx="22225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62200"/>
            <a:ext cx="718185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04800"/>
            <a:ext cx="22145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3657600" y="12954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Roosevelt at his Elk Horn ranch in 1886</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title"/>
          </p:nvPr>
        </p:nvSpPr>
        <p:spPr>
          <a:xfrm>
            <a:off x="609600" y="914400"/>
            <a:ext cx="5257800" cy="1143000"/>
          </a:xfrm>
        </p:spPr>
        <p:txBody>
          <a:bodyPr rtlCol="0">
            <a:normAutofit fontScale="90000"/>
          </a:bodyPr>
          <a:lstStyle/>
          <a:p>
            <a:pPr eaLnBrk="1" fontAlgn="auto" hangingPunct="1">
              <a:spcAft>
                <a:spcPts val="0"/>
              </a:spcAft>
              <a:defRPr/>
            </a:pPr>
            <a:r>
              <a:rPr lang="en-US" altLang="en-US" sz="4000" smtClean="0">
                <a:ea typeface="ＭＳ Ｐゴシック" charset="-128"/>
              </a:rPr>
              <a:t>Eugene Debs and the </a:t>
            </a:r>
            <a:br>
              <a:rPr lang="en-US" altLang="en-US" sz="4000" smtClean="0">
                <a:ea typeface="ＭＳ Ｐゴシック" charset="-128"/>
              </a:rPr>
            </a:br>
            <a:r>
              <a:rPr lang="en-US" altLang="en-US" sz="4000" smtClean="0">
                <a:ea typeface="ＭＳ Ｐゴシック" charset="-128"/>
              </a:rPr>
              <a:t>Socialist Party</a:t>
            </a:r>
          </a:p>
        </p:txBody>
      </p:sp>
      <p:pic>
        <p:nvPicPr>
          <p:cNvPr id="110594" name="Picture 3" descr="deb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2068513"/>
            <a:ext cx="5257800" cy="3195637"/>
          </a:xfrm>
          <a:noFill/>
        </p:spPr>
      </p:pic>
      <p:sp>
        <p:nvSpPr>
          <p:cNvPr id="110595" name="Text Box 4"/>
          <p:cNvSpPr txBox="1">
            <a:spLocks noChangeArrowheads="1"/>
          </p:cNvSpPr>
          <p:nvPr/>
        </p:nvSpPr>
        <p:spPr bwMode="auto">
          <a:xfrm>
            <a:off x="6257925" y="2068513"/>
            <a:ext cx="23622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buFontTx/>
              <a:buChar char="•"/>
            </a:pPr>
            <a:r>
              <a:rPr lang="en-US" altLang="en-US" sz="1800"/>
              <a:t> 1908: Debs won  400,000 votes in his presidential bid </a:t>
            </a:r>
          </a:p>
          <a:p>
            <a:pPr eaLnBrk="1" hangingPunct="1">
              <a:spcBef>
                <a:spcPct val="50000"/>
              </a:spcBef>
              <a:buFontTx/>
              <a:buChar char="•"/>
            </a:pPr>
            <a:r>
              <a:rPr lang="en-US" altLang="en-US" sz="1800"/>
              <a:t> Almost 120,000 members in 1912</a:t>
            </a:r>
          </a:p>
          <a:p>
            <a:pPr eaLnBrk="1" hangingPunct="1">
              <a:spcBef>
                <a:spcPct val="50000"/>
              </a:spcBef>
              <a:buFontTx/>
              <a:buChar char="•"/>
            </a:pPr>
            <a:r>
              <a:rPr lang="en-US" altLang="en-US" sz="1800"/>
              <a:t> 1,150 socialists held office in 36 states and 325 towns and cities</a:t>
            </a:r>
          </a:p>
          <a:p>
            <a:pPr eaLnBrk="1" hangingPunct="1">
              <a:spcBef>
                <a:spcPct val="50000"/>
              </a:spcBef>
              <a:buFontTx/>
              <a:buChar char="•"/>
            </a:pPr>
            <a:r>
              <a:rPr lang="en-US" altLang="en-US" sz="1800"/>
              <a:t> Eugene Debs ran for president in 1912 and 1920 and won almost a million votes </a:t>
            </a:r>
          </a:p>
        </p:txBody>
      </p:sp>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925" y="196850"/>
            <a:ext cx="18859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lawre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381000"/>
            <a:ext cx="5394325" cy="6172200"/>
          </a:xfrm>
          <a:noFill/>
          <a:ln>
            <a:solidFill>
              <a:schemeClr val="tx1"/>
            </a:solidFill>
            <a:miter lim="800000"/>
            <a:headEnd/>
            <a:tailEnd/>
          </a:ln>
        </p:spPr>
      </p:pic>
      <p:sp>
        <p:nvSpPr>
          <p:cNvPr id="112642" name="Text Box 3"/>
          <p:cNvSpPr txBox="1">
            <a:spLocks noChangeArrowheads="1"/>
          </p:cNvSpPr>
          <p:nvPr/>
        </p:nvSpPr>
        <p:spPr bwMode="auto">
          <a:xfrm>
            <a:off x="6400800" y="2209800"/>
            <a:ext cx="2057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solidFill>
                  <a:schemeClr val="tx2"/>
                </a:solidFill>
              </a:rPr>
              <a:t>The Lawrence Massachusetts strike of 1912</a:t>
            </a:r>
          </a:p>
          <a:p>
            <a:pPr eaLnBrk="1" hangingPunct="1">
              <a:spcBef>
                <a:spcPct val="50000"/>
              </a:spcBef>
              <a:buFontTx/>
              <a:buChar char="•"/>
            </a:pPr>
            <a:r>
              <a:rPr lang="en-US" altLang="en-US" sz="1800">
                <a:solidFill>
                  <a:schemeClr val="tx2"/>
                </a:solidFill>
              </a:rPr>
              <a:t> Led by the Industrial Workers of the World</a:t>
            </a:r>
          </a:p>
          <a:p>
            <a:pPr eaLnBrk="1" hangingPunct="1">
              <a:spcBef>
                <a:spcPct val="50000"/>
              </a:spcBef>
              <a:buFontTx/>
              <a:buChar char="•"/>
            </a:pPr>
            <a:r>
              <a:rPr lang="en-US" altLang="en-US" sz="1800">
                <a:solidFill>
                  <a:schemeClr val="tx2"/>
                </a:solidFill>
              </a:rPr>
              <a:t> Multicultural immigrant strike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tLang="en-US" sz="4000">
                <a:ea typeface="ＭＳ Ｐゴシック" charset="-128"/>
              </a:rPr>
              <a:t>The Industrial Workers of the World</a:t>
            </a:r>
          </a:p>
        </p:txBody>
      </p:sp>
      <p:pic>
        <p:nvPicPr>
          <p:cNvPr id="114690" name="Picture 3" descr="haywoo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24400" y="1382713"/>
            <a:ext cx="2401888" cy="3581400"/>
          </a:xfrm>
          <a:noFill/>
        </p:spPr>
      </p:pic>
      <p:sp>
        <p:nvSpPr>
          <p:cNvPr id="114691" name="Text Box 4"/>
          <p:cNvSpPr txBox="1">
            <a:spLocks noChangeArrowheads="1"/>
          </p:cNvSpPr>
          <p:nvPr/>
        </p:nvSpPr>
        <p:spPr bwMode="auto">
          <a:xfrm>
            <a:off x="4822825" y="4953000"/>
            <a:ext cx="2263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400"/>
              <a:t>William Haywood, wild eyed radical (accept no substitutes)</a:t>
            </a:r>
          </a:p>
        </p:txBody>
      </p:sp>
      <p:sp>
        <p:nvSpPr>
          <p:cNvPr id="114692" name="Text Box 5"/>
          <p:cNvSpPr txBox="1">
            <a:spLocks noChangeArrowheads="1"/>
          </p:cNvSpPr>
          <p:nvPr/>
        </p:nvSpPr>
        <p:spPr bwMode="auto">
          <a:xfrm>
            <a:off x="1474788" y="1536700"/>
            <a:ext cx="3200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r" eaLnBrk="1" hangingPunct="1">
              <a:spcBef>
                <a:spcPct val="50000"/>
              </a:spcBef>
              <a:buFontTx/>
              <a:buChar char="•"/>
            </a:pPr>
            <a:r>
              <a:rPr lang="en-US" altLang="en-US" sz="1800"/>
              <a:t> Advocated “anarcho-syndicalism”: a decentralized, stateless world run by unions (syndicato)</a:t>
            </a:r>
          </a:p>
          <a:p>
            <a:pPr algn="r" eaLnBrk="1" hangingPunct="1">
              <a:spcBef>
                <a:spcPct val="50000"/>
              </a:spcBef>
              <a:buFontTx/>
              <a:buChar char="•"/>
            </a:pPr>
            <a:r>
              <a:rPr lang="en-US" altLang="en-US" sz="1800"/>
              <a:t> Advocated sabotage, although its members rarely actually followed through on this</a:t>
            </a:r>
          </a:p>
          <a:p>
            <a:pPr algn="r" eaLnBrk="1" hangingPunct="1">
              <a:spcBef>
                <a:spcPct val="50000"/>
              </a:spcBef>
              <a:buFontTx/>
              <a:buChar char="•"/>
            </a:pPr>
            <a:r>
              <a:rPr lang="en-US" altLang="en-US" sz="1800"/>
              <a:t> Based in big western industries: lumber and mining, especially</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5"/>
          <p:cNvSpPr>
            <a:spLocks noGrp="1" noChangeArrowheads="1"/>
          </p:cNvSpPr>
          <p:nvPr>
            <p:ph type="title"/>
          </p:nvPr>
        </p:nvSpPr>
        <p:spPr>
          <a:xfrm>
            <a:off x="914400" y="381000"/>
            <a:ext cx="6251575" cy="1371600"/>
          </a:xfrm>
        </p:spPr>
        <p:txBody>
          <a:bodyPr/>
          <a:lstStyle/>
          <a:p>
            <a:pPr eaLnBrk="1" hangingPunct="1"/>
            <a:r>
              <a:rPr lang="en-US" altLang="en-US" sz="3200">
                <a:ea typeface="ＭＳ Ｐゴシック" charset="-128"/>
              </a:rPr>
              <a:t>TR’s Progressive “Bull Moose” Party, 1912</a:t>
            </a:r>
          </a:p>
        </p:txBody>
      </p:sp>
      <p:pic>
        <p:nvPicPr>
          <p:cNvPr id="1167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6477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4"/>
          <p:cNvSpPr>
            <a:spLocks noGrp="1" noChangeArrowheads="1"/>
          </p:cNvSpPr>
          <p:nvPr>
            <p:ph type="title"/>
          </p:nvPr>
        </p:nvSpPr>
        <p:spPr>
          <a:xfrm>
            <a:off x="457200" y="533400"/>
            <a:ext cx="8229600" cy="1143000"/>
          </a:xfrm>
        </p:spPr>
        <p:txBody>
          <a:bodyPr/>
          <a:lstStyle/>
          <a:p>
            <a:pPr eaLnBrk="1" hangingPunct="1"/>
            <a:r>
              <a:rPr lang="en-US" altLang="en-US" sz="2400">
                <a:ea typeface="ＭＳ Ｐゴシック" charset="-128"/>
              </a:rPr>
              <a:t>TR’s “New Nationalism” vs. Wilson’s “New Freedom”</a:t>
            </a:r>
          </a:p>
        </p:txBody>
      </p:sp>
      <p:sp>
        <p:nvSpPr>
          <p:cNvPr id="118786" name="Rectangle 5"/>
          <p:cNvSpPr>
            <a:spLocks noGrp="1" noChangeArrowheads="1"/>
          </p:cNvSpPr>
          <p:nvPr>
            <p:ph sz="half" idx="1"/>
          </p:nvPr>
        </p:nvSpPr>
        <p:spPr>
          <a:xfrm>
            <a:off x="490538" y="1566863"/>
            <a:ext cx="4038600" cy="3992562"/>
          </a:xfrm>
        </p:spPr>
        <p:txBody>
          <a:bodyPr/>
          <a:lstStyle/>
          <a:p>
            <a:pPr eaLnBrk="1" hangingPunct="1"/>
            <a:r>
              <a:rPr lang="en-US" altLang="en-US" sz="2400">
                <a:ea typeface="ＭＳ Ｐゴシック" charset="-128"/>
              </a:rPr>
              <a:t>TR supportive of expansion of Federal government to regulate commerce and industry</a:t>
            </a:r>
          </a:p>
          <a:p>
            <a:pPr eaLnBrk="1" hangingPunct="1"/>
            <a:r>
              <a:rPr lang="en-US" altLang="en-US" sz="2400">
                <a:ea typeface="ＭＳ Ｐゴシック" charset="-128"/>
              </a:rPr>
              <a:t>Supported women’s suffrage, lower tariffs, graduated income tax	</a:t>
            </a:r>
          </a:p>
        </p:txBody>
      </p:sp>
      <p:sp>
        <p:nvSpPr>
          <p:cNvPr id="118787" name="Rectangle 6"/>
          <p:cNvSpPr>
            <a:spLocks noGrp="1" noChangeArrowheads="1"/>
          </p:cNvSpPr>
          <p:nvPr>
            <p:ph sz="half" idx="2"/>
          </p:nvPr>
        </p:nvSpPr>
        <p:spPr>
          <a:xfrm>
            <a:off x="4751388" y="1458913"/>
            <a:ext cx="4038600" cy="3992562"/>
          </a:xfrm>
        </p:spPr>
        <p:txBody>
          <a:bodyPr/>
          <a:lstStyle/>
          <a:p>
            <a:pPr eaLnBrk="1" hangingPunct="1"/>
            <a:r>
              <a:rPr lang="en-US" altLang="en-US" sz="2400">
                <a:ea typeface="ＭＳ Ｐゴシック" charset="-128"/>
              </a:rPr>
              <a:t>Supported policies that would protect small business, smaller cities, and the professions</a:t>
            </a:r>
          </a:p>
          <a:p>
            <a:pPr eaLnBrk="1" hangingPunct="1"/>
            <a:r>
              <a:rPr lang="en-US" altLang="en-US" sz="2400">
                <a:ea typeface="ＭＳ Ｐゴシック" charset="-128"/>
              </a:rPr>
              <a:t>Especially anti-trust</a:t>
            </a:r>
          </a:p>
          <a:p>
            <a:pPr eaLnBrk="1" hangingPunct="1"/>
            <a:r>
              <a:rPr lang="en-US" altLang="en-US" sz="2400">
                <a:ea typeface="ＭＳ Ｐゴシック" charset="-128"/>
              </a:rPr>
              <a:t>Suspicious of federal power</a:t>
            </a:r>
          </a:p>
          <a:p>
            <a:pPr eaLnBrk="1" hangingPunct="1"/>
            <a:r>
              <a:rPr lang="en-US" altLang="en-US" sz="2400">
                <a:ea typeface="ＭＳ Ｐゴシック" charset="-128"/>
              </a:rPr>
              <a:t>Sympathetic to “state’s rights” democrats</a:t>
            </a:r>
          </a:p>
        </p:txBody>
      </p:sp>
      <p:pic>
        <p:nvPicPr>
          <p:cNvPr id="118788" name="Picture 6" descr="http://www.eagleton.rutgers.edu/research/americanhistory/images/troosevel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4038600"/>
            <a:ext cx="28956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tLang="en-US" sz="4000">
                <a:ea typeface="ＭＳ Ｐゴシック" charset="-128"/>
              </a:rPr>
              <a:t>The Presidential Election of 1912</a:t>
            </a:r>
          </a:p>
        </p:txBody>
      </p:sp>
      <p:sp>
        <p:nvSpPr>
          <p:cNvPr id="120834" name="Rectangle 3"/>
          <p:cNvSpPr>
            <a:spLocks noGrp="1" noChangeArrowheads="1"/>
          </p:cNvSpPr>
          <p:nvPr>
            <p:ph type="body" sz="half" idx="1"/>
          </p:nvPr>
        </p:nvSpPr>
        <p:spPr>
          <a:xfrm>
            <a:off x="685800" y="1722438"/>
            <a:ext cx="4038600" cy="4525962"/>
          </a:xfrm>
        </p:spPr>
        <p:txBody>
          <a:bodyPr/>
          <a:lstStyle/>
          <a:p>
            <a:pPr algn="r" eaLnBrk="1" hangingPunct="1"/>
            <a:r>
              <a:rPr lang="en-US" altLang="en-US" sz="2400">
                <a:ea typeface="ＭＳ Ｐゴシック" charset="-128"/>
              </a:rPr>
              <a:t>Democrat Woodrow Wilson (the winner): 42 percent of the vote</a:t>
            </a:r>
          </a:p>
          <a:p>
            <a:pPr algn="r" eaLnBrk="1" hangingPunct="1"/>
            <a:r>
              <a:rPr lang="en-US" altLang="en-US" sz="2400">
                <a:ea typeface="ＭＳ Ｐゴシック" charset="-128"/>
              </a:rPr>
              <a:t>Progressive Roosevelt: 27 percent</a:t>
            </a:r>
          </a:p>
          <a:p>
            <a:pPr algn="r" eaLnBrk="1" hangingPunct="1"/>
            <a:r>
              <a:rPr lang="en-US" altLang="en-US" sz="2400">
                <a:ea typeface="ＭＳ Ｐゴシック" charset="-128"/>
              </a:rPr>
              <a:t>Republican Taft: 23 percent </a:t>
            </a:r>
          </a:p>
          <a:p>
            <a:pPr algn="r" eaLnBrk="1" hangingPunct="1"/>
            <a:r>
              <a:rPr lang="en-US" altLang="en-US" sz="2400">
                <a:ea typeface="ＭＳ Ｐゴシック" charset="-128"/>
              </a:rPr>
              <a:t>Socialist E.V. Debs: 6 percent!</a:t>
            </a:r>
          </a:p>
          <a:p>
            <a:pPr algn="r" eaLnBrk="1" hangingPunct="1"/>
            <a:r>
              <a:rPr lang="en-US" altLang="en-US" sz="2400">
                <a:ea typeface="ＭＳ Ｐゴシック" charset="-128"/>
              </a:rPr>
              <a:t> . . . Distinctly leftward turn for American politics</a:t>
            </a:r>
          </a:p>
        </p:txBody>
      </p:sp>
      <p:pic>
        <p:nvPicPr>
          <p:cNvPr id="120835" name="Picture 4" descr="wils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97450" y="1752600"/>
            <a:ext cx="3035300" cy="4525963"/>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http://www.archives.gov/exhibits/featured_documents/amendment_19/images/ny_suffrage_par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64770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457200" y="457200"/>
            <a:ext cx="8229600" cy="1143000"/>
          </a:xfrm>
        </p:spPr>
        <p:txBody>
          <a:bodyPr/>
          <a:lstStyle/>
          <a:p>
            <a:pPr eaLnBrk="1" hangingPunct="1"/>
            <a:r>
              <a:rPr lang="en-US" altLang="en-US">
                <a:ea typeface="ＭＳ Ｐゴシック" charset="-128"/>
              </a:rPr>
              <a:t>Federal Income Tax, 1913</a:t>
            </a:r>
          </a:p>
        </p:txBody>
      </p:sp>
      <p:sp>
        <p:nvSpPr>
          <p:cNvPr id="123906" name="Rectangle 3"/>
          <p:cNvSpPr>
            <a:spLocks noGrp="1" noChangeArrowheads="1"/>
          </p:cNvSpPr>
          <p:nvPr>
            <p:ph idx="1"/>
          </p:nvPr>
        </p:nvSpPr>
        <p:spPr>
          <a:xfrm>
            <a:off x="1295400" y="1524000"/>
            <a:ext cx="3581400" cy="3429000"/>
          </a:xfrm>
        </p:spPr>
        <p:txBody>
          <a:bodyPr/>
          <a:lstStyle/>
          <a:p>
            <a:pPr algn="r" eaLnBrk="1" hangingPunct="1"/>
            <a:r>
              <a:rPr lang="en-US" altLang="en-US" sz="2000">
                <a:ea typeface="ＭＳ Ｐゴシック" charset="-128"/>
              </a:rPr>
              <a:t>1895: Supreme Court declares Federal income tax unconstitutional</a:t>
            </a:r>
          </a:p>
          <a:p>
            <a:pPr algn="r" eaLnBrk="1" hangingPunct="1"/>
            <a:r>
              <a:rPr lang="en-US" altLang="en-US" sz="2000">
                <a:ea typeface="ＭＳ Ｐゴシック" charset="-128"/>
              </a:rPr>
              <a:t>1913: Congress and the states ratify the 16</a:t>
            </a:r>
            <a:r>
              <a:rPr lang="en-US" altLang="en-US" sz="2000" baseline="30000">
                <a:ea typeface="ＭＳ Ｐゴシック" charset="-128"/>
              </a:rPr>
              <a:t>th</a:t>
            </a:r>
            <a:r>
              <a:rPr lang="en-US" altLang="en-US" sz="2000">
                <a:ea typeface="ＭＳ Ｐゴシック" charset="-128"/>
              </a:rPr>
              <a:t> amendment, which gave Congress the right to levy direct taxes</a:t>
            </a:r>
          </a:p>
          <a:p>
            <a:pPr algn="r" eaLnBrk="1" hangingPunct="1"/>
            <a:r>
              <a:rPr lang="en-US" altLang="en-US" sz="2000">
                <a:ea typeface="ＭＳ Ｐゴシック" charset="-128"/>
              </a:rPr>
              <a:t>1913: Congress puts 1 percent tax on individual and corporate incomes over 4,000 a year</a:t>
            </a:r>
          </a:p>
          <a:p>
            <a:pPr algn="r" eaLnBrk="1" hangingPunct="1"/>
            <a:endParaRPr lang="en-US" altLang="en-US" sz="2000">
              <a:ea typeface="ＭＳ Ｐゴシック" charset="-128"/>
            </a:endParaRPr>
          </a:p>
        </p:txBody>
      </p:sp>
      <p:pic>
        <p:nvPicPr>
          <p:cNvPr id="1239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025" y="595313"/>
            <a:ext cx="3873500" cy="528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pPr eaLnBrk="1" hangingPunct="1"/>
            <a:r>
              <a:rPr lang="en-US" altLang="en-US">
                <a:ea typeface="ＭＳ Ｐゴシック" charset="-128"/>
              </a:rPr>
              <a:t>The Federal Reserve System</a:t>
            </a:r>
            <a:br>
              <a:rPr lang="en-US" altLang="en-US">
                <a:ea typeface="ＭＳ Ｐゴシック" charset="-128"/>
              </a:rPr>
            </a:br>
            <a:r>
              <a:rPr lang="en-US" altLang="en-US" sz="2800">
                <a:ea typeface="ＭＳ Ｐゴシック" charset="-128"/>
              </a:rPr>
              <a:t>created on December 23, 1913</a:t>
            </a:r>
            <a:endParaRPr lang="en-US" altLang="en-US" sz="6600">
              <a:ea typeface="ＭＳ Ｐゴシック" charset="-128"/>
            </a:endParaRPr>
          </a:p>
        </p:txBody>
      </p:sp>
      <p:sp>
        <p:nvSpPr>
          <p:cNvPr id="125954" name="Text Box 30"/>
          <p:cNvSpPr txBox="1">
            <a:spLocks noChangeArrowheads="1"/>
          </p:cNvSpPr>
          <p:nvPr/>
        </p:nvSpPr>
        <p:spPr bwMode="auto">
          <a:xfrm>
            <a:off x="457200" y="1882775"/>
            <a:ext cx="3581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r" eaLnBrk="1" hangingPunct="1">
              <a:spcBef>
                <a:spcPct val="50000"/>
              </a:spcBef>
              <a:buFont typeface="Arial" charset="0"/>
              <a:buChar char="•"/>
            </a:pPr>
            <a:r>
              <a:rPr lang="en-US" altLang="en-US" sz="1800"/>
              <a:t>Board of Governors appointed by the President (of the United States) in consultation with Senate</a:t>
            </a:r>
          </a:p>
          <a:p>
            <a:pPr algn="r" eaLnBrk="1" hangingPunct="1">
              <a:spcBef>
                <a:spcPct val="50000"/>
              </a:spcBef>
              <a:buFont typeface="Arial" charset="0"/>
              <a:buChar char="•"/>
            </a:pPr>
            <a:r>
              <a:rPr lang="en-US" altLang="en-US" sz="1800"/>
              <a:t>The Chair and Vice Chair named by the President</a:t>
            </a:r>
          </a:p>
          <a:p>
            <a:pPr algn="r" eaLnBrk="1" hangingPunct="1">
              <a:spcBef>
                <a:spcPct val="50000"/>
              </a:spcBef>
              <a:buFont typeface="Arial" charset="0"/>
              <a:buChar char="•"/>
            </a:pPr>
            <a:r>
              <a:rPr lang="en-US" altLang="en-US" sz="1800"/>
              <a:t>Individual banks belong to 12 regional banks and keep some of their money in the regional banks</a:t>
            </a:r>
          </a:p>
          <a:p>
            <a:pPr algn="r" eaLnBrk="1" hangingPunct="1">
              <a:spcBef>
                <a:spcPct val="50000"/>
              </a:spcBef>
              <a:buFont typeface="Arial" charset="0"/>
              <a:buChar char="•"/>
            </a:pPr>
            <a:r>
              <a:rPr lang="en-US" altLang="en-US" sz="1800"/>
              <a:t>The Federal Reserve lends money to banks at the Prime Rate, determined by the Board of Governors</a:t>
            </a:r>
          </a:p>
        </p:txBody>
      </p:sp>
      <p:pic>
        <p:nvPicPr>
          <p:cNvPr id="1259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38338"/>
            <a:ext cx="4648200"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628650" y="365125"/>
            <a:ext cx="4324350" cy="930275"/>
          </a:xfrm>
        </p:spPr>
        <p:txBody>
          <a:bodyPr/>
          <a:lstStyle/>
          <a:p>
            <a:pPr eaLnBrk="1" hangingPunct="1"/>
            <a:r>
              <a:rPr lang="en-US" altLang="en-US">
                <a:ea typeface="ＭＳ Ｐゴシック" charset="-128"/>
              </a:rPr>
              <a:t>The Clayton Act, 1914</a:t>
            </a:r>
          </a:p>
        </p:txBody>
      </p:sp>
      <p:sp>
        <p:nvSpPr>
          <p:cNvPr id="128002" name="Rectangle 3"/>
          <p:cNvSpPr>
            <a:spLocks noGrp="1" noChangeArrowheads="1"/>
          </p:cNvSpPr>
          <p:nvPr>
            <p:ph idx="1"/>
          </p:nvPr>
        </p:nvSpPr>
        <p:spPr>
          <a:xfrm>
            <a:off x="4267200" y="1317625"/>
            <a:ext cx="4038600" cy="3940175"/>
          </a:xfrm>
        </p:spPr>
        <p:txBody>
          <a:bodyPr/>
          <a:lstStyle/>
          <a:p>
            <a:pPr eaLnBrk="1" hangingPunct="1"/>
            <a:r>
              <a:rPr lang="en-US" altLang="en-US">
                <a:ea typeface="ＭＳ Ｐゴシック" charset="-128"/>
              </a:rPr>
              <a:t>Bolsters the Sherman Anti-Trust Act</a:t>
            </a:r>
          </a:p>
          <a:p>
            <a:pPr eaLnBrk="1" hangingPunct="1"/>
            <a:r>
              <a:rPr lang="en-US" altLang="en-US">
                <a:ea typeface="ＭＳ Ｐゴシック" charset="-128"/>
              </a:rPr>
              <a:t>Specifically listed trade practices that were unlawful (so they couldn’t be called “manufacturing” practices)</a:t>
            </a:r>
          </a:p>
          <a:p>
            <a:pPr eaLnBrk="1" hangingPunct="1"/>
            <a:r>
              <a:rPr lang="en-US" altLang="en-US">
                <a:ea typeface="ＭＳ Ｐゴシック" charset="-128"/>
              </a:rPr>
              <a:t>Prohibited “interlocking directorates” in corporations</a:t>
            </a:r>
          </a:p>
          <a:p>
            <a:pPr eaLnBrk="1" hangingPunct="1"/>
            <a:r>
              <a:rPr lang="en-US" altLang="en-US">
                <a:ea typeface="ＭＳ Ｐゴシック" charset="-128"/>
              </a:rPr>
              <a:t>Unions could not be enjoined when “acting legally.”</a:t>
            </a:r>
          </a:p>
          <a:p>
            <a:pPr eaLnBrk="1" hangingPunct="1"/>
            <a:endParaRPr lang="en-US" altLang="en-US">
              <a:ea typeface="ＭＳ Ｐゴシック" charset="-128"/>
            </a:endParaRPr>
          </a:p>
        </p:txBody>
      </p:sp>
      <p:pic>
        <p:nvPicPr>
          <p:cNvPr id="1280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295400"/>
            <a:ext cx="31877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2514600"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419576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143000"/>
            <a:ext cx="22479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038600"/>
            <a:ext cx="163512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6"/>
          <p:cNvSpPr txBox="1">
            <a:spLocks noChangeArrowheads="1"/>
          </p:cNvSpPr>
          <p:nvPr/>
        </p:nvSpPr>
        <p:spPr bwMode="auto">
          <a:xfrm>
            <a:off x="4953000" y="4089400"/>
            <a:ext cx="3429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sz="1800"/>
              <a:t>From left: a Roosevelt banner from 1886 electoral campaign; TR as NYC Police Commissioner; bottom: TR enemy John Wanamaker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6"/>
          <p:cNvSpPr>
            <a:spLocks noGrp="1" noChangeArrowheads="1"/>
          </p:cNvSpPr>
          <p:nvPr>
            <p:ph type="title"/>
          </p:nvPr>
        </p:nvSpPr>
        <p:spPr/>
        <p:txBody>
          <a:bodyPr/>
          <a:lstStyle/>
          <a:p>
            <a:pPr eaLnBrk="1" hangingPunct="1"/>
            <a:r>
              <a:rPr lang="en-US" altLang="en-US" sz="4000">
                <a:ea typeface="ＭＳ Ｐゴシック" charset="-128"/>
              </a:rPr>
              <a:t>Federal Trade Commission, 1915</a:t>
            </a:r>
          </a:p>
        </p:txBody>
      </p:sp>
      <p:sp>
        <p:nvSpPr>
          <p:cNvPr id="130050" name="Rectangle 7"/>
          <p:cNvSpPr>
            <a:spLocks noGrp="1" noChangeArrowheads="1"/>
          </p:cNvSpPr>
          <p:nvPr>
            <p:ph idx="1"/>
          </p:nvPr>
        </p:nvSpPr>
        <p:spPr>
          <a:xfrm>
            <a:off x="990600" y="1447800"/>
            <a:ext cx="2743200" cy="2895600"/>
          </a:xfrm>
        </p:spPr>
        <p:txBody>
          <a:bodyPr/>
          <a:lstStyle/>
          <a:p>
            <a:pPr eaLnBrk="1" hangingPunct="1"/>
            <a:r>
              <a:rPr lang="en-US" altLang="en-US" sz="2400">
                <a:ea typeface="ＭＳ Ｐゴシック" charset="-128"/>
              </a:rPr>
              <a:t>Investigates unfair trade practices and unfair methods of competition</a:t>
            </a:r>
          </a:p>
          <a:p>
            <a:pPr eaLnBrk="1" hangingPunct="1"/>
            <a:r>
              <a:rPr lang="en-US" altLang="en-US" sz="2400">
                <a:ea typeface="ＭＳ Ｐゴシック" charset="-128"/>
              </a:rPr>
              <a:t>Begins crusade for “truth in advertising”</a:t>
            </a:r>
          </a:p>
        </p:txBody>
      </p:sp>
      <p:sp>
        <p:nvSpPr>
          <p:cNvPr id="130051" name="TextBox 6"/>
          <p:cNvSpPr txBox="1">
            <a:spLocks noChangeArrowheads="1"/>
          </p:cNvSpPr>
          <p:nvPr/>
        </p:nvSpPr>
        <p:spPr bwMode="auto">
          <a:xfrm>
            <a:off x="2286000" y="44958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n-US" altLang="en-US"/>
              <a:t>Monopoly, est. 1935</a:t>
            </a:r>
          </a:p>
        </p:txBody>
      </p:sp>
      <p:pic>
        <p:nvPicPr>
          <p:cNvPr id="13005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43402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47752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762000"/>
            <a:ext cx="33321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5715000" y="3810000"/>
            <a:ext cx="2971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spcBef>
                <a:spcPct val="50000"/>
              </a:spcBef>
            </a:pPr>
            <a:r>
              <a:rPr lang="en-US" altLang="en-US"/>
              <a:t>” . . . in the Spanish-American War of 1898, veteran black troops were more responsible than any other group for the United States  victory.” – Historian  Edward Van Zile Scott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33400"/>
            <a:ext cx="3352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p:cNvSpPr txBox="1">
            <a:spLocks noChangeArrowheads="1"/>
          </p:cNvSpPr>
          <p:nvPr/>
        </p:nvSpPr>
        <p:spPr bwMode="auto">
          <a:xfrm>
            <a:off x="1295400" y="5356225"/>
            <a:ext cx="563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r" eaLnBrk="1" hangingPunct="1">
              <a:spcBef>
                <a:spcPct val="50000"/>
              </a:spcBef>
            </a:pPr>
            <a:r>
              <a:rPr lang="en-US" altLang="en-US" sz="1600"/>
              <a:t>Above: TR’s inauguration; right: a demoralized Marcus Hannah</a:t>
            </a:r>
          </a:p>
        </p:txBody>
      </p:sp>
      <p:pic>
        <p:nvPicPr>
          <p:cNvPr id="286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572000"/>
            <a:ext cx="16002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6106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667000"/>
            <a:ext cx="24860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7"/>
          <p:cNvSpPr txBox="1">
            <a:spLocks noChangeArrowheads="1"/>
          </p:cNvSpPr>
          <p:nvPr/>
        </p:nvSpPr>
        <p:spPr bwMode="auto">
          <a:xfrm>
            <a:off x="1365250" y="4191000"/>
            <a:ext cx="4648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eaLnBrk="1" hangingPunct="1">
              <a:spcBef>
                <a:spcPct val="50000"/>
              </a:spcBef>
            </a:pPr>
            <a:r>
              <a:rPr lang="en-US" altLang="en-US" sz="2400"/>
              <a:t>The Panama Canal, built by U.S. from 1904 through 1914</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1763</TotalTime>
  <Words>1346</Words>
  <Application>Microsoft Macintosh PowerPoint</Application>
  <PresentationFormat>On-screen Show (4:3)</PresentationFormat>
  <Paragraphs>183</Paragraphs>
  <Slides>60</Slides>
  <Notes>54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ＭＳ Ｐゴシック</vt:lpstr>
      <vt:lpstr>Calibri Light</vt:lpstr>
      <vt:lpstr>Calibri</vt:lpstr>
      <vt:lpstr>Wingdings</vt:lpstr>
      <vt:lpstr>宋体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Roosevelt Corollary to the Monroe Doctrine December 6, 1904</vt:lpstr>
      <vt:lpstr>PowerPoint Presentation</vt:lpstr>
      <vt:lpstr>PowerPoint Presentation</vt:lpstr>
      <vt:lpstr>U.S. Steel, 1901</vt:lpstr>
      <vt:lpstr>United Mine Workers</vt:lpstr>
      <vt:lpstr>Anthracite coal strike 1902</vt:lpstr>
      <vt:lpstr>T.R. Prosecutes the Northern Securities Company, 1902-04</vt:lpstr>
      <vt:lpstr>What to do about the corporations?</vt:lpstr>
      <vt:lpstr>PowerPoint Presentation</vt:lpstr>
      <vt:lpstr>PowerPoint Presentation</vt:lpstr>
      <vt:lpstr>PowerPoint Presentation</vt:lpstr>
      <vt:lpstr>PowerPoint Presentation</vt:lpstr>
      <vt:lpstr>PowerPoint Presentation</vt:lpstr>
      <vt:lpstr>PowerPoint Presentation</vt:lpstr>
      <vt:lpstr>The Marconi business model</vt:lpstr>
      <vt:lpstr>We don’t care; we don’t have to; we’re the Navy</vt:lpstr>
      <vt:lpstr>Fessenden’s Christmas radio broadcast, 1906</vt:lpstr>
      <vt:lpstr>PowerPoint Presentation</vt:lpstr>
      <vt:lpstr>PowerPoint Presentation</vt:lpstr>
      <vt:lpstr>PowerPoint Presentation</vt:lpstr>
      <vt:lpstr>PowerPoint Presentation</vt:lpstr>
      <vt:lpstr>PowerPoint Presentation</vt:lpstr>
      <vt:lpstr>The Radio Act of 1912</vt:lpstr>
      <vt:lpstr>The 1919 RCA Deal</vt:lpstr>
      <vt:lpstr>PowerPoint Presentation</vt:lpstr>
      <vt:lpstr>AT&amp;T’s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compromise</vt:lpstr>
      <vt:lpstr>PowerPoint Presentation</vt:lpstr>
      <vt:lpstr>The “sewer socialists”</vt:lpstr>
      <vt:lpstr>PowerPoint Presentation</vt:lpstr>
      <vt:lpstr>PowerPoint Presentation</vt:lpstr>
      <vt:lpstr>PowerPoint Presentation</vt:lpstr>
      <vt:lpstr>PowerPoint Presentation</vt:lpstr>
      <vt:lpstr>Eugene Debs and the  Socialist Party</vt:lpstr>
      <vt:lpstr>PowerPoint Presentation</vt:lpstr>
      <vt:lpstr>The Industrial Workers of the World</vt:lpstr>
      <vt:lpstr>TR’s Progressive “Bull Moose” Party, 1912</vt:lpstr>
      <vt:lpstr>TR’s “New Nationalism” vs. Wilson’s “New Freedom”</vt:lpstr>
      <vt:lpstr>The Presidential Election of 1912</vt:lpstr>
      <vt:lpstr>PowerPoint Presentation</vt:lpstr>
      <vt:lpstr>Federal Income Tax, 1913</vt:lpstr>
      <vt:lpstr>The Federal Reserve System created on December 23, 1913</vt:lpstr>
      <vt:lpstr>The Clayton Act, 1914</vt:lpstr>
      <vt:lpstr>Federal Trade Commission, 1915</vt:lpstr>
    </vt:vector>
  </TitlesOfParts>
  <Company> Matthew Lasar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Lasar</dc:creator>
  <cp:lastModifiedBy>Microsoft Office User</cp:lastModifiedBy>
  <cp:revision>141</cp:revision>
  <dcterms:created xsi:type="dcterms:W3CDTF">2004-05-05T18:09:29Z</dcterms:created>
  <dcterms:modified xsi:type="dcterms:W3CDTF">2016-04-26T16:16:42Z</dcterms:modified>
</cp:coreProperties>
</file>