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48"/>
  </p:notesMasterIdLst>
  <p:sldIdLst>
    <p:sldId id="276" r:id="rId2"/>
    <p:sldId id="271" r:id="rId3"/>
    <p:sldId id="269" r:id="rId4"/>
    <p:sldId id="270" r:id="rId5"/>
    <p:sldId id="272" r:id="rId6"/>
    <p:sldId id="273" r:id="rId7"/>
    <p:sldId id="274" r:id="rId8"/>
    <p:sldId id="275" r:id="rId9"/>
    <p:sldId id="268" r:id="rId10"/>
    <p:sldId id="309" r:id="rId11"/>
    <p:sldId id="298" r:id="rId12"/>
    <p:sldId id="310" r:id="rId13"/>
    <p:sldId id="299" r:id="rId14"/>
    <p:sldId id="285" r:id="rId15"/>
    <p:sldId id="256" r:id="rId16"/>
    <p:sldId id="257" r:id="rId17"/>
    <p:sldId id="278" r:id="rId18"/>
    <p:sldId id="277" r:id="rId19"/>
    <p:sldId id="259" r:id="rId20"/>
    <p:sldId id="258" r:id="rId21"/>
    <p:sldId id="261" r:id="rId22"/>
    <p:sldId id="260" r:id="rId23"/>
    <p:sldId id="265" r:id="rId24"/>
    <p:sldId id="262" r:id="rId25"/>
    <p:sldId id="279" r:id="rId26"/>
    <p:sldId id="280" r:id="rId27"/>
    <p:sldId id="286" r:id="rId28"/>
    <p:sldId id="287" r:id="rId29"/>
    <p:sldId id="288" r:id="rId30"/>
    <p:sldId id="289" r:id="rId31"/>
    <p:sldId id="290" r:id="rId32"/>
    <p:sldId id="291" r:id="rId33"/>
    <p:sldId id="292" r:id="rId34"/>
    <p:sldId id="301" r:id="rId35"/>
    <p:sldId id="300" r:id="rId36"/>
    <p:sldId id="263" r:id="rId37"/>
    <p:sldId id="264" r:id="rId38"/>
    <p:sldId id="281" r:id="rId39"/>
    <p:sldId id="302" r:id="rId40"/>
    <p:sldId id="282" r:id="rId41"/>
    <p:sldId id="293" r:id="rId42"/>
    <p:sldId id="294" r:id="rId43"/>
    <p:sldId id="295" r:id="rId44"/>
    <p:sldId id="296" r:id="rId45"/>
    <p:sldId id="297" r:id="rId46"/>
    <p:sldId id="311" r:id="rId47"/>
  </p:sldIdLst>
  <p:sldSz cx="9144000" cy="6858000" type="screen4x3"/>
  <p:notesSz cx="6858000" cy="9144000"/>
  <p:defaultTextStyle>
    <a:defPPr>
      <a:defRPr lang="en-US"/>
    </a:defPPr>
    <a:lvl1pPr algn="l" rtl="0" fontAlgn="base">
      <a:spcBef>
        <a:spcPct val="50000"/>
      </a:spcBef>
      <a:spcAft>
        <a:spcPct val="0"/>
      </a:spcAft>
      <a:defRPr kern="1200">
        <a:solidFill>
          <a:schemeClr val="tx1"/>
        </a:solidFill>
        <a:latin typeface="Arial" charset="0"/>
        <a:ea typeface="ＭＳ Ｐゴシック" charset="-128"/>
        <a:cs typeface="+mn-cs"/>
      </a:defRPr>
    </a:lvl1pPr>
    <a:lvl2pPr marL="457200" algn="l" rtl="0" fontAlgn="base">
      <a:spcBef>
        <a:spcPct val="50000"/>
      </a:spcBef>
      <a:spcAft>
        <a:spcPct val="0"/>
      </a:spcAft>
      <a:defRPr kern="1200">
        <a:solidFill>
          <a:schemeClr val="tx1"/>
        </a:solidFill>
        <a:latin typeface="Arial" charset="0"/>
        <a:ea typeface="ＭＳ Ｐゴシック" charset="-128"/>
        <a:cs typeface="+mn-cs"/>
      </a:defRPr>
    </a:lvl2pPr>
    <a:lvl3pPr marL="914400" algn="l" rtl="0" fontAlgn="base">
      <a:spcBef>
        <a:spcPct val="50000"/>
      </a:spcBef>
      <a:spcAft>
        <a:spcPct val="0"/>
      </a:spcAft>
      <a:defRPr kern="1200">
        <a:solidFill>
          <a:schemeClr val="tx1"/>
        </a:solidFill>
        <a:latin typeface="Arial" charset="0"/>
        <a:ea typeface="ＭＳ Ｐゴシック" charset="-128"/>
        <a:cs typeface="+mn-cs"/>
      </a:defRPr>
    </a:lvl3pPr>
    <a:lvl4pPr marL="1371600" algn="l" rtl="0" fontAlgn="base">
      <a:spcBef>
        <a:spcPct val="50000"/>
      </a:spcBef>
      <a:spcAft>
        <a:spcPct val="0"/>
      </a:spcAft>
      <a:defRPr kern="1200">
        <a:solidFill>
          <a:schemeClr val="tx1"/>
        </a:solidFill>
        <a:latin typeface="Arial" charset="0"/>
        <a:ea typeface="ＭＳ Ｐゴシック" charset="-128"/>
        <a:cs typeface="+mn-cs"/>
      </a:defRPr>
    </a:lvl4pPr>
    <a:lvl5pPr marL="1828800" algn="l" rtl="0" fontAlgn="base">
      <a:spcBef>
        <a:spcPct val="5000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99CCFF"/>
    <a:srgbClr val="CC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023"/>
  </p:normalViewPr>
  <p:slideViewPr>
    <p:cSldViewPr>
      <p:cViewPr varScale="1">
        <p:scale>
          <a:sx n="59" d="100"/>
          <a:sy n="59" d="100"/>
        </p:scale>
        <p:origin x="10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a:ea typeface="+mn-ea"/>
                <a:cs typeface="+mn-cs"/>
              </a:defRPr>
            </a:lvl1pPr>
          </a:lstStyle>
          <a:p>
            <a:pPr>
              <a:defRPr/>
            </a:pPr>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ea typeface="+mn-ea"/>
                <a:cs typeface="+mn-cs"/>
              </a:defRPr>
            </a:lvl1pPr>
          </a:lstStyle>
          <a:p>
            <a:pPr>
              <a:defRPr/>
            </a:pPr>
            <a:endParaRPr lang="en-US"/>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a:ea typeface="+mn-ea"/>
                <a:cs typeface="+mn-cs"/>
              </a:defRPr>
            </a:lvl1pPr>
          </a:lstStyle>
          <a:p>
            <a:pPr>
              <a:defRPr/>
            </a:pPr>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585B9E8B-E463-C644-A6D6-0C700E0EE21F}" type="slidenum">
              <a:rPr lang="en-US" altLang="en-US"/>
              <a:pPr/>
              <a:t>‹#›</a:t>
            </a:fld>
            <a:endParaRPr lang="en-US" altLang="en-US"/>
          </a:p>
        </p:txBody>
      </p:sp>
    </p:spTree>
    <p:extLst>
      <p:ext uri="{BB962C8B-B14F-4D97-AF65-F5344CB8AC3E}">
        <p14:creationId xmlns:p14="http://schemas.microsoft.com/office/powerpoint/2010/main" val="808798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B2CDA422-1009-F54D-A70E-C00CFF61CEB8}" type="slidenum">
              <a:rPr lang="en-US" altLang="en-US" sz="1200"/>
              <a:pPr eaLnBrk="1" hangingPunct="1"/>
              <a:t>1</a:t>
            </a:fld>
            <a:endParaRPr lang="en-US" altLang="en-US" sz="1200"/>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045110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5DB115D2-08CC-CF4F-B747-103551530838}" type="slidenum">
              <a:rPr lang="en-US" altLang="en-US" sz="1200"/>
              <a:pPr eaLnBrk="1" hangingPunct="1"/>
              <a:t>10</a:t>
            </a:fld>
            <a:endParaRPr lang="en-US" altLang="en-US" sz="1200"/>
          </a:p>
        </p:txBody>
      </p:sp>
    </p:spTree>
    <p:extLst>
      <p:ext uri="{BB962C8B-B14F-4D97-AF65-F5344CB8AC3E}">
        <p14:creationId xmlns:p14="http://schemas.microsoft.com/office/powerpoint/2010/main" val="102128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BE19B703-3F33-E344-92B1-7628AD65011D}" type="slidenum">
              <a:rPr lang="en-US" altLang="en-US" sz="1200"/>
              <a:pPr eaLnBrk="1" hangingPunct="1"/>
              <a:t>11</a:t>
            </a:fld>
            <a:endParaRPr lang="en-US" altLang="en-US" sz="1200"/>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07078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490C73FC-02CF-5E47-87EF-9E728A58D3C1}" type="slidenum">
              <a:rPr lang="en-US" altLang="en-US" sz="1200"/>
              <a:pPr eaLnBrk="1" hangingPunct="1"/>
              <a:t>12</a:t>
            </a:fld>
            <a:endParaRPr lang="en-US" altLang="en-US" sz="1200"/>
          </a:p>
        </p:txBody>
      </p:sp>
    </p:spTree>
    <p:extLst>
      <p:ext uri="{BB962C8B-B14F-4D97-AF65-F5344CB8AC3E}">
        <p14:creationId xmlns:p14="http://schemas.microsoft.com/office/powerpoint/2010/main" val="1496182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8523C29F-47D5-D543-8260-43B63DD31C1F}" type="slidenum">
              <a:rPr lang="en-US" altLang="en-US" sz="1200"/>
              <a:pPr eaLnBrk="1" hangingPunct="1"/>
              <a:t>13</a:t>
            </a:fld>
            <a:endParaRPr lang="en-US" altLang="en-US" sz="1200"/>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5957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F79A8993-2E72-9E49-A672-68533FD42357}" type="slidenum">
              <a:rPr lang="en-US" altLang="en-US" sz="1200"/>
              <a:pPr eaLnBrk="1" hangingPunct="1"/>
              <a:t>14</a:t>
            </a:fld>
            <a:endParaRPr lang="en-US" altLang="en-US" sz="1200"/>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358030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A2140616-81E4-7044-A81F-D6EE6B66C922}" type="slidenum">
              <a:rPr lang="en-US" altLang="en-US" sz="1200"/>
              <a:pPr eaLnBrk="1" hangingPunct="1"/>
              <a:t>15</a:t>
            </a:fld>
            <a:endParaRPr lang="en-US" altLang="en-US" sz="1200"/>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77535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E72203E6-C419-BE49-ADF8-8AB6425A2DEF}" type="slidenum">
              <a:rPr lang="en-US" altLang="en-US" sz="1200"/>
              <a:pPr eaLnBrk="1" hangingPunct="1"/>
              <a:t>16</a:t>
            </a:fld>
            <a:endParaRPr lang="en-US" altLang="en-US" sz="1200"/>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98570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69AC0CDC-830B-444D-8EFD-6C2EA4B2010E}" type="slidenum">
              <a:rPr lang="en-US" altLang="en-US" sz="1200"/>
              <a:pPr eaLnBrk="1" hangingPunct="1"/>
              <a:t>17</a:t>
            </a:fld>
            <a:endParaRPr lang="en-US" altLang="en-US" sz="1200"/>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095032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3B397E27-DDA3-FD49-A0A1-39871257F569}" type="slidenum">
              <a:rPr lang="en-US" altLang="en-US" sz="1200"/>
              <a:pPr eaLnBrk="1" hangingPunct="1"/>
              <a:t>18</a:t>
            </a:fld>
            <a:endParaRPr lang="en-US" altLang="en-US" sz="1200"/>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7269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417BC7ED-0DAF-F148-987B-822327609FD2}" type="slidenum">
              <a:rPr lang="en-US" altLang="en-US" sz="1200"/>
              <a:pPr eaLnBrk="1" hangingPunct="1"/>
              <a:t>19</a:t>
            </a:fld>
            <a:endParaRPr lang="en-US" altLang="en-US" sz="1200"/>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40395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66776B17-AA1C-B943-92B2-EA0AD16E3B93}" type="slidenum">
              <a:rPr lang="en-US" altLang="en-US" sz="1200"/>
              <a:pPr eaLnBrk="1" hangingPunct="1"/>
              <a:t>2</a:t>
            </a:fld>
            <a:endParaRPr lang="en-US" altLang="en-US" sz="1200"/>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691462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BEFA1B7A-3FD7-4D4A-BF2B-EBDE0D786BB9}" type="slidenum">
              <a:rPr lang="en-US" altLang="en-US" sz="1200"/>
              <a:pPr eaLnBrk="1" hangingPunct="1"/>
              <a:t>20</a:t>
            </a:fld>
            <a:endParaRPr lang="en-US" altLang="en-US" sz="1200"/>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071523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5362B99E-7BE9-CA47-B70E-C67545451EAA}" type="slidenum">
              <a:rPr lang="en-US" altLang="en-US" sz="1200"/>
              <a:pPr eaLnBrk="1" hangingPunct="1"/>
              <a:t>21</a:t>
            </a:fld>
            <a:endParaRPr lang="en-US" altLang="en-US" sz="1200"/>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302978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5513171A-D665-8646-A7A2-9B369878B78C}" type="slidenum">
              <a:rPr lang="en-US" altLang="en-US" sz="1200"/>
              <a:pPr eaLnBrk="1" hangingPunct="1"/>
              <a:t>22</a:t>
            </a:fld>
            <a:endParaRPr lang="en-US" altLang="en-US" sz="1200"/>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484292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1E10F59A-9835-FF4D-819C-231D142F4241}" type="slidenum">
              <a:rPr lang="en-US" altLang="en-US" sz="1200"/>
              <a:pPr eaLnBrk="1" hangingPunct="1"/>
              <a:t>23</a:t>
            </a:fld>
            <a:endParaRPr lang="en-US" altLang="en-US" sz="1200"/>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538487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AE59B515-F986-B343-A527-7478DA40D5FB}" type="slidenum">
              <a:rPr lang="en-US" altLang="en-US" sz="1200"/>
              <a:pPr eaLnBrk="1" hangingPunct="1"/>
              <a:t>24</a:t>
            </a:fld>
            <a:endParaRPr lang="en-US" altLang="en-US" sz="1200"/>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863542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6CE4FA9F-E4FB-3442-8424-FF278390442E}" type="slidenum">
              <a:rPr lang="en-US" altLang="en-US" sz="1200"/>
              <a:pPr eaLnBrk="1" hangingPunct="1"/>
              <a:t>25</a:t>
            </a:fld>
            <a:endParaRPr lang="en-US" altLang="en-US" sz="1200"/>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864865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9F5F0F49-04FB-6F4E-BA0A-4048D0354536}" type="slidenum">
              <a:rPr lang="en-US" altLang="en-US" sz="1200"/>
              <a:pPr eaLnBrk="1" hangingPunct="1"/>
              <a:t>26</a:t>
            </a:fld>
            <a:endParaRPr lang="en-US" altLang="en-US" sz="1200"/>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628581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3AF633BC-A0FD-AC4E-93DA-96DDE6BA3902}" type="slidenum">
              <a:rPr lang="en-US" altLang="en-US" sz="1200"/>
              <a:pPr eaLnBrk="1" hangingPunct="1"/>
              <a:t>27</a:t>
            </a:fld>
            <a:endParaRPr lang="en-US" altLang="en-US" sz="1200"/>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882441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1DC3B79F-3C07-3142-B43A-4EB4FB926FE3}" type="slidenum">
              <a:rPr lang="en-US" altLang="en-US" sz="1200"/>
              <a:pPr eaLnBrk="1" hangingPunct="1"/>
              <a:t>28</a:t>
            </a:fld>
            <a:endParaRPr lang="en-US" altLang="en-US" sz="1200"/>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64497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0CC21872-8D76-F74C-AC48-639258A8EAAF}" type="slidenum">
              <a:rPr lang="en-US" altLang="en-US" sz="1200"/>
              <a:pPr eaLnBrk="1" hangingPunct="1"/>
              <a:t>29</a:t>
            </a:fld>
            <a:endParaRPr lang="en-US" altLang="en-US" sz="1200"/>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9103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3BC22C65-0150-7142-A69E-B8F39DD199F0}" type="slidenum">
              <a:rPr lang="en-US" altLang="en-US" sz="1200"/>
              <a:pPr eaLnBrk="1" hangingPunct="1"/>
              <a:t>3</a:t>
            </a:fld>
            <a:endParaRPr lang="en-US" altLang="en-US" sz="1200"/>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3432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5854D8E8-C12C-D74A-9CC8-9BDF5F388A8D}" type="slidenum">
              <a:rPr lang="en-US" altLang="en-US" sz="1200"/>
              <a:pPr eaLnBrk="1" hangingPunct="1"/>
              <a:t>30</a:t>
            </a:fld>
            <a:endParaRPr lang="en-US" altLang="en-US" sz="1200"/>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827593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D5F7E4A3-E338-684A-A2D7-0BD079649DE0}" type="slidenum">
              <a:rPr lang="en-US" altLang="en-US" sz="1200"/>
              <a:pPr eaLnBrk="1" hangingPunct="1"/>
              <a:t>31</a:t>
            </a:fld>
            <a:endParaRPr lang="en-US" altLang="en-US" sz="1200"/>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07095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16EFA534-C8BC-104C-8EE8-C7ADEA858378}" type="slidenum">
              <a:rPr lang="en-US" altLang="en-US" sz="1200"/>
              <a:pPr eaLnBrk="1" hangingPunct="1"/>
              <a:t>32</a:t>
            </a:fld>
            <a:endParaRPr lang="en-US" altLang="en-US" sz="1200"/>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362486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0C88734B-3888-4C48-B6AA-1D0C09CFBF99}" type="slidenum">
              <a:rPr lang="en-US" altLang="en-US" sz="1200"/>
              <a:pPr eaLnBrk="1" hangingPunct="1"/>
              <a:t>33</a:t>
            </a:fld>
            <a:endParaRPr lang="en-US" altLang="en-US" sz="1200"/>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048579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E720DF7D-3697-9A4C-BA48-27342AE09184}" type="slidenum">
              <a:rPr lang="en-US" altLang="en-US" sz="1200"/>
              <a:pPr eaLnBrk="1" hangingPunct="1"/>
              <a:t>34</a:t>
            </a:fld>
            <a:endParaRPr lang="en-US" altLang="en-US" sz="1200"/>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014012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DCEA3A34-FD31-4F4F-88CD-5D077D6DAE23}" type="slidenum">
              <a:rPr lang="en-US" altLang="en-US" sz="1200"/>
              <a:pPr eaLnBrk="1" hangingPunct="1"/>
              <a:t>35</a:t>
            </a:fld>
            <a:endParaRPr lang="en-US" altLang="en-US" sz="1200"/>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872641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38530D90-8550-304A-97C3-9ED60F72BFED}" type="slidenum">
              <a:rPr lang="en-US" altLang="en-US" sz="1200"/>
              <a:pPr eaLnBrk="1" hangingPunct="1"/>
              <a:t>36</a:t>
            </a:fld>
            <a:endParaRPr lang="en-US" altLang="en-US" sz="1200"/>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325495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AE4FD413-B8CE-8A45-A87A-854F9B778588}" type="slidenum">
              <a:rPr lang="en-US" altLang="en-US" sz="1200"/>
              <a:pPr eaLnBrk="1" hangingPunct="1"/>
              <a:t>37</a:t>
            </a:fld>
            <a:endParaRPr lang="en-US" altLang="en-US" sz="1200"/>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754695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3DB378C0-A245-3748-B76F-F2446B642180}" type="slidenum">
              <a:rPr lang="en-US" altLang="en-US" sz="1200"/>
              <a:pPr eaLnBrk="1" hangingPunct="1"/>
              <a:t>38</a:t>
            </a:fld>
            <a:endParaRPr lang="en-US" altLang="en-US" sz="1200"/>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924231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C90814B5-F056-634A-A473-448E11BCFEB5}" type="slidenum">
              <a:rPr lang="en-US" altLang="en-US" sz="1200"/>
              <a:pPr eaLnBrk="1" hangingPunct="1"/>
              <a:t>39</a:t>
            </a:fld>
            <a:endParaRPr lang="en-US" altLang="en-US" sz="1200"/>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59916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076C8E17-A166-C24E-9C99-4E78946ADCB3}" type="slidenum">
              <a:rPr lang="en-US" altLang="en-US" sz="1200"/>
              <a:pPr eaLnBrk="1" hangingPunct="1"/>
              <a:t>4</a:t>
            </a:fld>
            <a:endParaRPr lang="en-US" altLang="en-US" sz="1200"/>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76984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6C0FBBE3-303D-C549-B918-E96F78399D0E}" type="slidenum">
              <a:rPr lang="en-US" altLang="en-US" sz="1200"/>
              <a:pPr eaLnBrk="1" hangingPunct="1"/>
              <a:t>40</a:t>
            </a:fld>
            <a:endParaRPr lang="en-US" altLang="en-US" sz="1200"/>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67238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477F5D82-91EA-494A-9098-9F5CE43FE9BD}" type="slidenum">
              <a:rPr lang="en-US" altLang="en-US" sz="1200"/>
              <a:pPr eaLnBrk="1" hangingPunct="1"/>
              <a:t>41</a:t>
            </a:fld>
            <a:endParaRPr lang="en-US" altLang="en-US" sz="1200"/>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316650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CBF3BC2D-C96B-8F40-AF87-6159CA5AE7D2}" type="slidenum">
              <a:rPr lang="en-US" altLang="en-US" sz="1200"/>
              <a:pPr eaLnBrk="1" hangingPunct="1"/>
              <a:t>42</a:t>
            </a:fld>
            <a:endParaRPr lang="en-US" altLang="en-US" sz="1200"/>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473047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5CA0C84D-2B7B-D646-A8B0-2C980FE753FC}" type="slidenum">
              <a:rPr lang="en-US" altLang="en-US" sz="1200"/>
              <a:pPr eaLnBrk="1" hangingPunct="1"/>
              <a:t>43</a:t>
            </a:fld>
            <a:endParaRPr lang="en-US" altLang="en-US" sz="1200"/>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525543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0AD834ED-C315-E745-88E9-90AB093F5B70}" type="slidenum">
              <a:rPr lang="en-US" altLang="en-US" sz="1200"/>
              <a:pPr eaLnBrk="1" hangingPunct="1"/>
              <a:t>44</a:t>
            </a:fld>
            <a:endParaRPr lang="en-US" altLang="en-US" sz="1200"/>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10809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5635A638-399E-6447-8E9B-1492CE8C1308}" type="slidenum">
              <a:rPr lang="en-US" altLang="en-US" sz="1200"/>
              <a:pPr eaLnBrk="1" hangingPunct="1"/>
              <a:t>45</a:t>
            </a:fld>
            <a:endParaRPr lang="en-US" altLang="en-US" sz="1200"/>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879623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1116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85064B20-982B-224B-B2D1-2003F1AC240C}" type="slidenum">
              <a:rPr lang="en-US" altLang="en-US" sz="1200"/>
              <a:pPr eaLnBrk="1" hangingPunct="1"/>
              <a:t>46</a:t>
            </a:fld>
            <a:endParaRPr lang="en-US" altLang="en-US" sz="1200"/>
          </a:p>
        </p:txBody>
      </p:sp>
    </p:spTree>
    <p:extLst>
      <p:ext uri="{BB962C8B-B14F-4D97-AF65-F5344CB8AC3E}">
        <p14:creationId xmlns:p14="http://schemas.microsoft.com/office/powerpoint/2010/main" val="134660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B7C5D4BB-2044-3D40-AA0B-0FBD21320577}" type="slidenum">
              <a:rPr lang="en-US" altLang="en-US" sz="1200"/>
              <a:pPr eaLnBrk="1" hangingPunct="1"/>
              <a:t>5</a:t>
            </a:fld>
            <a:endParaRPr lang="en-US" altLang="en-US" sz="1200"/>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67480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D7F95150-AF81-B546-A887-ABD5313358FC}" type="slidenum">
              <a:rPr lang="en-US" altLang="en-US" sz="1200"/>
              <a:pPr eaLnBrk="1" hangingPunct="1"/>
              <a:t>6</a:t>
            </a:fld>
            <a:endParaRPr lang="en-US" altLang="en-US" sz="1200"/>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0456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678CDD3A-3C0D-BF49-BC3A-E74671814E34}" type="slidenum">
              <a:rPr lang="en-US" altLang="en-US" sz="1200"/>
              <a:pPr eaLnBrk="1" hangingPunct="1"/>
              <a:t>7</a:t>
            </a:fld>
            <a:endParaRPr lang="en-US" altLang="en-US" sz="1200"/>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1096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77E3D640-1583-A04B-9253-D2700B64D764}" type="slidenum">
              <a:rPr lang="en-US" altLang="en-US" sz="1200"/>
              <a:pPr eaLnBrk="1" hangingPunct="1"/>
              <a:t>8</a:t>
            </a:fld>
            <a:endParaRPr lang="en-US" altLang="en-US" sz="1200"/>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62693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450C8994-6446-3C49-8258-436E7FC28AE8}" type="slidenum">
              <a:rPr lang="en-US" altLang="en-US" sz="1200"/>
              <a:pPr eaLnBrk="1" hangingPunct="1"/>
              <a:t>9</a:t>
            </a:fld>
            <a:endParaRPr lang="en-US" altLang="en-US" sz="1200"/>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06308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C0CEEAA-3E4E-8D47-A3A7-19C7D149AFBF}" type="slidenum">
              <a:rPr lang="en-US" altLang="en-US"/>
              <a:pPr/>
              <a:t>‹#›</a:t>
            </a:fld>
            <a:endParaRPr lang="en-US" altLang="en-US"/>
          </a:p>
        </p:txBody>
      </p:sp>
    </p:spTree>
    <p:extLst>
      <p:ext uri="{BB962C8B-B14F-4D97-AF65-F5344CB8AC3E}">
        <p14:creationId xmlns:p14="http://schemas.microsoft.com/office/powerpoint/2010/main" val="1082817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A41FCF-56EA-BA49-928C-CD27FDFC2974}" type="slidenum">
              <a:rPr lang="en-US" altLang="en-US"/>
              <a:pPr/>
              <a:t>‹#›</a:t>
            </a:fld>
            <a:endParaRPr lang="en-US" altLang="en-US"/>
          </a:p>
        </p:txBody>
      </p:sp>
    </p:spTree>
    <p:extLst>
      <p:ext uri="{BB962C8B-B14F-4D97-AF65-F5344CB8AC3E}">
        <p14:creationId xmlns:p14="http://schemas.microsoft.com/office/powerpoint/2010/main" val="17987832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CD3949-A2F3-364B-BCC2-4C59DFE86C7B}" type="slidenum">
              <a:rPr lang="en-US" altLang="en-US"/>
              <a:pPr/>
              <a:t>‹#›</a:t>
            </a:fld>
            <a:endParaRPr lang="en-US" altLang="en-US"/>
          </a:p>
        </p:txBody>
      </p:sp>
    </p:spTree>
    <p:extLst>
      <p:ext uri="{BB962C8B-B14F-4D97-AF65-F5344CB8AC3E}">
        <p14:creationId xmlns:p14="http://schemas.microsoft.com/office/powerpoint/2010/main" val="20233385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C81D766-6F52-344A-B943-F1F9B5BFD34D}" type="slidenum">
              <a:rPr lang="en-US" altLang="en-US"/>
              <a:pPr/>
              <a:t>‹#›</a:t>
            </a:fld>
            <a:endParaRPr lang="en-US" altLang="en-US"/>
          </a:p>
        </p:txBody>
      </p:sp>
    </p:spTree>
    <p:extLst>
      <p:ext uri="{BB962C8B-B14F-4D97-AF65-F5344CB8AC3E}">
        <p14:creationId xmlns:p14="http://schemas.microsoft.com/office/powerpoint/2010/main" val="8476612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7620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2133600"/>
            <a:ext cx="4038600" cy="1919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4038600" cy="1919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205288"/>
            <a:ext cx="4038600" cy="192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05288"/>
            <a:ext cx="4038600" cy="192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BA37748-619E-B64A-90F4-5A4ACFFEDE4A}" type="slidenum">
              <a:rPr lang="en-US" altLang="en-US"/>
              <a:pPr/>
              <a:t>‹#›</a:t>
            </a:fld>
            <a:endParaRPr lang="en-US" altLang="en-US"/>
          </a:p>
        </p:txBody>
      </p:sp>
    </p:spTree>
    <p:extLst>
      <p:ext uri="{BB962C8B-B14F-4D97-AF65-F5344CB8AC3E}">
        <p14:creationId xmlns:p14="http://schemas.microsoft.com/office/powerpoint/2010/main" val="2367700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71E5656-80F4-DD47-8EA7-54E242C5B28E}" type="slidenum">
              <a:rPr lang="en-US" altLang="en-US"/>
              <a:pPr/>
              <a:t>‹#›</a:t>
            </a:fld>
            <a:endParaRPr lang="en-US" altLang="en-US"/>
          </a:p>
        </p:txBody>
      </p:sp>
    </p:spTree>
    <p:extLst>
      <p:ext uri="{BB962C8B-B14F-4D97-AF65-F5344CB8AC3E}">
        <p14:creationId xmlns:p14="http://schemas.microsoft.com/office/powerpoint/2010/main" val="1066122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2133600"/>
            <a:ext cx="8229600" cy="39925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F560E0-5138-554E-9540-3BAE86517B1C}" type="slidenum">
              <a:rPr lang="en-US" altLang="en-US"/>
              <a:pPr/>
              <a:t>‹#›</a:t>
            </a:fld>
            <a:endParaRPr lang="en-US" altLang="en-US"/>
          </a:p>
        </p:txBody>
      </p:sp>
    </p:spTree>
    <p:extLst>
      <p:ext uri="{BB962C8B-B14F-4D97-AF65-F5344CB8AC3E}">
        <p14:creationId xmlns:p14="http://schemas.microsoft.com/office/powerpoint/2010/main" val="8312955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AEEC09-CC5D-FB4B-87DF-A6620FD33568}" type="slidenum">
              <a:rPr lang="en-US" altLang="en-US"/>
              <a:pPr/>
              <a:t>‹#›</a:t>
            </a:fld>
            <a:endParaRPr lang="en-US" altLang="en-US"/>
          </a:p>
        </p:txBody>
      </p:sp>
    </p:spTree>
    <p:extLst>
      <p:ext uri="{BB962C8B-B14F-4D97-AF65-F5344CB8AC3E}">
        <p14:creationId xmlns:p14="http://schemas.microsoft.com/office/powerpoint/2010/main" val="9726055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54DE0C-9E73-1F40-9C7C-2DAF0D738314}" type="slidenum">
              <a:rPr lang="en-US" altLang="en-US"/>
              <a:pPr/>
              <a:t>‹#›</a:t>
            </a:fld>
            <a:endParaRPr lang="en-US" altLang="en-US"/>
          </a:p>
        </p:txBody>
      </p:sp>
    </p:spTree>
    <p:extLst>
      <p:ext uri="{BB962C8B-B14F-4D97-AF65-F5344CB8AC3E}">
        <p14:creationId xmlns:p14="http://schemas.microsoft.com/office/powerpoint/2010/main" val="20841474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953611-328A-FA4A-8F29-D63741DC4D09}" type="slidenum">
              <a:rPr lang="en-US" altLang="en-US"/>
              <a:pPr/>
              <a:t>‹#›</a:t>
            </a:fld>
            <a:endParaRPr lang="en-US" altLang="en-US"/>
          </a:p>
        </p:txBody>
      </p:sp>
    </p:spTree>
    <p:extLst>
      <p:ext uri="{BB962C8B-B14F-4D97-AF65-F5344CB8AC3E}">
        <p14:creationId xmlns:p14="http://schemas.microsoft.com/office/powerpoint/2010/main" val="6600393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261587F-2577-7648-B54C-C0865DC841D7}" type="slidenum">
              <a:rPr lang="en-US" altLang="en-US"/>
              <a:pPr/>
              <a:t>‹#›</a:t>
            </a:fld>
            <a:endParaRPr lang="en-US" altLang="en-US"/>
          </a:p>
        </p:txBody>
      </p:sp>
    </p:spTree>
    <p:extLst>
      <p:ext uri="{BB962C8B-B14F-4D97-AF65-F5344CB8AC3E}">
        <p14:creationId xmlns:p14="http://schemas.microsoft.com/office/powerpoint/2010/main" val="15286884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1DD7305-200F-C14F-9D8F-625A53A315F9}" type="slidenum">
              <a:rPr lang="en-US" altLang="en-US"/>
              <a:pPr/>
              <a:t>‹#›</a:t>
            </a:fld>
            <a:endParaRPr lang="en-US" altLang="en-US"/>
          </a:p>
        </p:txBody>
      </p:sp>
    </p:spTree>
    <p:extLst>
      <p:ext uri="{BB962C8B-B14F-4D97-AF65-F5344CB8AC3E}">
        <p14:creationId xmlns:p14="http://schemas.microsoft.com/office/powerpoint/2010/main" val="1724096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BD0823D-FB94-C64E-8259-6C81271206F5}" type="slidenum">
              <a:rPr lang="en-US" altLang="en-US"/>
              <a:pPr/>
              <a:t>‹#›</a:t>
            </a:fld>
            <a:endParaRPr lang="en-US" altLang="en-US"/>
          </a:p>
        </p:txBody>
      </p:sp>
    </p:spTree>
    <p:extLst>
      <p:ext uri="{BB962C8B-B14F-4D97-AF65-F5344CB8AC3E}">
        <p14:creationId xmlns:p14="http://schemas.microsoft.com/office/powerpoint/2010/main" val="7332956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F142C1-4362-D646-A6FA-9BA4508E0301}" type="slidenum">
              <a:rPr lang="en-US" altLang="en-US"/>
              <a:pPr/>
              <a:t>‹#›</a:t>
            </a:fld>
            <a:endParaRPr lang="en-US" altLang="en-US"/>
          </a:p>
        </p:txBody>
      </p:sp>
    </p:spTree>
    <p:extLst>
      <p:ext uri="{BB962C8B-B14F-4D97-AF65-F5344CB8AC3E}">
        <p14:creationId xmlns:p14="http://schemas.microsoft.com/office/powerpoint/2010/main" val="912049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30C055-68A8-6343-9E57-7C19D90E4538}" type="slidenum">
              <a:rPr lang="en-US" altLang="en-US"/>
              <a:pPr/>
              <a:t>‹#›</a:t>
            </a:fld>
            <a:endParaRPr lang="en-US" altLang="en-US"/>
          </a:p>
        </p:txBody>
      </p:sp>
    </p:spTree>
    <p:extLst>
      <p:ext uri="{BB962C8B-B14F-4D97-AF65-F5344CB8AC3E}">
        <p14:creationId xmlns:p14="http://schemas.microsoft.com/office/powerpoint/2010/main" val="1725939216"/>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a:latin typeface="Century Gothic" charset="0"/>
              </a:defRPr>
            </a:lvl1pPr>
          </a:lstStyle>
          <a:p>
            <a:fld id="{617568C1-8F6B-0447-9729-3A4DAC97ADCE}" type="slidenum">
              <a:rPr lang="en-US" altLang="en-US"/>
              <a:pPr/>
              <a:t>‹#›</a:t>
            </a:fld>
            <a:endParaRPr lang="en-US" altLang="en-US"/>
          </a:p>
        </p:txBody>
      </p:sp>
      <p:sp>
        <p:nvSpPr>
          <p:cNvPr id="1031" name="Text Box 8"/>
          <p:cNvSpPr txBox="1">
            <a:spLocks noChangeArrowheads="1"/>
          </p:cNvSpPr>
          <p:nvPr/>
        </p:nvSpPr>
        <p:spPr bwMode="auto">
          <a:xfrm>
            <a:off x="3200400" y="152400"/>
            <a:ext cx="5562600" cy="395288"/>
          </a:xfrm>
          <a:prstGeom prst="rect">
            <a:avLst/>
          </a:prstGeom>
          <a:solidFill>
            <a:srgbClr val="0000FF">
              <a:alpha val="16862"/>
            </a:srgbClr>
          </a:solidFill>
          <a:ln w="28575">
            <a:solidFill>
              <a:srgbClr val="FF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defRPr/>
            </a:pPr>
            <a:r>
              <a:rPr lang="en-US" sz="1800" smtClean="0">
                <a:solidFill>
                  <a:schemeClr val="bg1"/>
                </a:solidFill>
                <a:latin typeface="Century Gothic" charset="0"/>
              </a:rPr>
              <a:t>The United States from 1914 to 1945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Century Gothic"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Century Gothic"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Century Gothic"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Century Gothic"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Century Gothic" pitchFamily="34" charset="0"/>
        </a:defRPr>
      </a:lvl6pPr>
      <a:lvl7pPr marL="914400" algn="ctr" rtl="0" fontAlgn="base">
        <a:spcBef>
          <a:spcPct val="0"/>
        </a:spcBef>
        <a:spcAft>
          <a:spcPct val="0"/>
        </a:spcAft>
        <a:defRPr sz="4400">
          <a:solidFill>
            <a:schemeClr val="tx2"/>
          </a:solidFill>
          <a:latin typeface="Century Gothic" pitchFamily="34" charset="0"/>
        </a:defRPr>
      </a:lvl7pPr>
      <a:lvl8pPr marL="1371600" algn="ctr" rtl="0" fontAlgn="base">
        <a:spcBef>
          <a:spcPct val="0"/>
        </a:spcBef>
        <a:spcAft>
          <a:spcPct val="0"/>
        </a:spcAft>
        <a:defRPr sz="4400">
          <a:solidFill>
            <a:schemeClr val="tx2"/>
          </a:solidFill>
          <a:latin typeface="Century Gothic" pitchFamily="34" charset="0"/>
        </a:defRPr>
      </a:lvl8pPr>
      <a:lvl9pPr marL="1828800" algn="ctr"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75000"/>
        <a:buFont typeface="Wingdings" charset="2"/>
        <a:buChar char="q"/>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Wingdings" charset="2"/>
        <a:buChar char="Ø"/>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Wingdings" charset="2"/>
        <a:buChar char="Ø"/>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Wingdings" charset="2"/>
        <a:buChar char="Ø"/>
        <a:defRPr sz="2000">
          <a:solidFill>
            <a:schemeClr val="tx1"/>
          </a:solidFill>
          <a:latin typeface="+mn-lt"/>
          <a:ea typeface="ＭＳ Ｐゴシック" charset="0"/>
        </a:defRPr>
      </a:lvl5pPr>
      <a:lvl6pPr marL="2514600" indent="-228600" algn="l" rtl="0" fontAlgn="base">
        <a:spcBef>
          <a:spcPct val="20000"/>
        </a:spcBef>
        <a:spcAft>
          <a:spcPct val="0"/>
        </a:spcAft>
        <a:buFont typeface="Wingdings" pitchFamily="2" charset="2"/>
        <a:buChar char="Ø"/>
        <a:defRPr sz="2000">
          <a:solidFill>
            <a:schemeClr val="tx1"/>
          </a:solidFill>
          <a:latin typeface="+mn-lt"/>
        </a:defRPr>
      </a:lvl6pPr>
      <a:lvl7pPr marL="2971800" indent="-228600" algn="l" rtl="0" fontAlgn="base">
        <a:spcBef>
          <a:spcPct val="20000"/>
        </a:spcBef>
        <a:spcAft>
          <a:spcPct val="0"/>
        </a:spcAft>
        <a:buFont typeface="Wingdings" pitchFamily="2" charset="2"/>
        <a:buChar char="Ø"/>
        <a:defRPr sz="2000">
          <a:solidFill>
            <a:schemeClr val="tx1"/>
          </a:solidFill>
          <a:latin typeface="+mn-lt"/>
        </a:defRPr>
      </a:lvl7pPr>
      <a:lvl8pPr marL="3429000" indent="-228600" algn="l" rtl="0" fontAlgn="base">
        <a:spcBef>
          <a:spcPct val="20000"/>
        </a:spcBef>
        <a:spcAft>
          <a:spcPct val="0"/>
        </a:spcAft>
        <a:buFont typeface="Wingdings" pitchFamily="2" charset="2"/>
        <a:buChar char="Ø"/>
        <a:defRPr sz="2000">
          <a:solidFill>
            <a:schemeClr val="tx1"/>
          </a:solidFill>
          <a:latin typeface="+mn-lt"/>
        </a:defRPr>
      </a:lvl8pPr>
      <a:lvl9pPr marL="3886200" indent="-228600" algn="l" rtl="0" fontAlgn="base">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5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7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7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jpeg"/><Relationship Id="rId5" Type="http://schemas.openxmlformats.org/officeDocument/2006/relationships/hyperlink" Target="http://www.youtube.com/ftcvideos" TargetMode="Externa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pPr eaLnBrk="1" hangingPunct="1"/>
            <a:r>
              <a:rPr lang="en-US" altLang="en-US">
                <a:ea typeface="ＭＳ Ｐゴシック" charset="-128"/>
              </a:rPr>
              <a:t>Welcome to History 110f</a:t>
            </a:r>
          </a:p>
        </p:txBody>
      </p:sp>
      <p:sp>
        <p:nvSpPr>
          <p:cNvPr id="18434" name="Rectangle 3"/>
          <p:cNvSpPr>
            <a:spLocks noGrp="1" noChangeArrowheads="1"/>
          </p:cNvSpPr>
          <p:nvPr>
            <p:ph type="subTitle" idx="1"/>
          </p:nvPr>
        </p:nvSpPr>
        <p:spPr>
          <a:xfrm>
            <a:off x="1371600" y="3352800"/>
            <a:ext cx="6400800" cy="1752600"/>
          </a:xfrm>
        </p:spPr>
        <p:txBody>
          <a:bodyPr/>
          <a:lstStyle/>
          <a:p>
            <a:pPr eaLnBrk="1" hangingPunct="1">
              <a:lnSpc>
                <a:spcPct val="80000"/>
              </a:lnSpc>
            </a:pPr>
            <a:r>
              <a:rPr lang="en-US" altLang="en-US" sz="2000">
                <a:ea typeface="ＭＳ Ｐゴシック" charset="-128"/>
              </a:rPr>
              <a:t>The United States from</a:t>
            </a:r>
          </a:p>
          <a:p>
            <a:pPr eaLnBrk="1" hangingPunct="1">
              <a:lnSpc>
                <a:spcPct val="80000"/>
              </a:lnSpc>
            </a:pPr>
            <a:r>
              <a:rPr lang="en-US" altLang="en-US" sz="2000">
                <a:ea typeface="ＭＳ Ｐゴシック" charset="-128"/>
              </a:rPr>
              <a:t>1914 to 1945</a:t>
            </a:r>
          </a:p>
          <a:p>
            <a:pPr eaLnBrk="1" hangingPunct="1">
              <a:lnSpc>
                <a:spcPct val="80000"/>
              </a:lnSpc>
            </a:pPr>
            <a:r>
              <a:rPr lang="en-US" altLang="en-US" sz="2000">
                <a:ea typeface="ＭＳ Ｐゴシック" charset="-128"/>
              </a:rPr>
              <a:t>Wirevicus.com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838200"/>
            <a:ext cx="18669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95575"/>
            <a:ext cx="29527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267200"/>
            <a:ext cx="4786313"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838200"/>
            <a:ext cx="22050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143000"/>
            <a:ext cx="34290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657600"/>
            <a:ext cx="22288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304800" y="533400"/>
            <a:ext cx="8229600" cy="1143000"/>
          </a:xfrm>
        </p:spPr>
        <p:txBody>
          <a:bodyPr/>
          <a:lstStyle/>
          <a:p>
            <a:pPr eaLnBrk="1" hangingPunct="1"/>
            <a:r>
              <a:rPr lang="en-US" altLang="en-US">
                <a:ea typeface="ＭＳ Ｐゴシック" charset="-128"/>
              </a:rPr>
              <a:t>requirements</a:t>
            </a:r>
          </a:p>
        </p:txBody>
      </p:sp>
      <p:sp>
        <p:nvSpPr>
          <p:cNvPr id="38914" name="Rectangle 3"/>
          <p:cNvSpPr>
            <a:spLocks noGrp="1" noChangeArrowheads="1"/>
          </p:cNvSpPr>
          <p:nvPr>
            <p:ph type="body" idx="1"/>
          </p:nvPr>
        </p:nvSpPr>
        <p:spPr>
          <a:xfrm>
            <a:off x="3352800" y="1874838"/>
            <a:ext cx="4343400" cy="3992562"/>
          </a:xfrm>
        </p:spPr>
        <p:txBody>
          <a:bodyPr/>
          <a:lstStyle/>
          <a:p>
            <a:pPr eaLnBrk="1" hangingPunct="1"/>
            <a:r>
              <a:rPr lang="en-US" altLang="en-US">
                <a:ea typeface="ＭＳ Ｐゴシック" charset="-128"/>
              </a:rPr>
              <a:t>Mid-term and final</a:t>
            </a:r>
          </a:p>
          <a:p>
            <a:pPr eaLnBrk="1" hangingPunct="1"/>
            <a:r>
              <a:rPr lang="en-US" altLang="en-US">
                <a:ea typeface="ＭＳ Ｐゴシック" charset="-128"/>
              </a:rPr>
              <a:t>Five section response papers</a:t>
            </a:r>
          </a:p>
          <a:p>
            <a:pPr eaLnBrk="1" hangingPunct="1"/>
            <a:r>
              <a:rPr lang="en-US" altLang="en-US">
                <a:ea typeface="ＭＳ Ｐゴシック" charset="-128"/>
              </a:rPr>
              <a:t>Term paper</a:t>
            </a:r>
          </a:p>
          <a:p>
            <a:pPr eaLnBrk="1" hangingPunct="1"/>
            <a:r>
              <a:rPr lang="en-US" altLang="en-US">
                <a:ea typeface="ＭＳ Ｐゴシック" charset="-128"/>
              </a:rPr>
              <a:t>Section attendance</a:t>
            </a:r>
          </a:p>
          <a:p>
            <a:pPr eaLnBrk="1" hangingPunct="1"/>
            <a:r>
              <a:rPr lang="en-US" altLang="en-US">
                <a:ea typeface="ＭＳ Ｐゴシック" charset="-128"/>
              </a:rPr>
              <a:t>Two quizzes</a:t>
            </a: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22987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3581400" y="914400"/>
            <a:ext cx="5029200" cy="5211763"/>
          </a:xfrm>
        </p:spPr>
        <p:txBody>
          <a:bodyPr/>
          <a:lstStyle/>
          <a:p>
            <a:r>
              <a:rPr lang="en-US" altLang="en-US" sz="2400">
                <a:ea typeface="ＭＳ Ｐゴシック" charset="-128"/>
              </a:rPr>
              <a:t>“The true friend of property, the true conservative, insists that property shall be the servant and not the master of the commonwealth . . . “</a:t>
            </a:r>
          </a:p>
        </p:txBody>
      </p:sp>
      <p:pic>
        <p:nvPicPr>
          <p:cNvPr id="40962" name="Picture 9" descr="rv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2724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tLang="en-US">
                <a:ea typeface="ＭＳ Ｐゴシック" charset="-128"/>
              </a:rPr>
              <a:t>What is capitalism?</a:t>
            </a:r>
          </a:p>
        </p:txBody>
      </p:sp>
      <p:sp>
        <p:nvSpPr>
          <p:cNvPr id="64515" name="Rectangle 3"/>
          <p:cNvSpPr>
            <a:spLocks noGrp="1" noChangeArrowheads="1"/>
          </p:cNvSpPr>
          <p:nvPr>
            <p:ph type="body" idx="1"/>
          </p:nvPr>
        </p:nvSpPr>
        <p:spPr>
          <a:xfrm>
            <a:off x="457200" y="2133600"/>
            <a:ext cx="4876800" cy="3992563"/>
          </a:xfrm>
        </p:spPr>
        <p:txBody>
          <a:bodyPr/>
          <a:lstStyle/>
          <a:p>
            <a:pPr eaLnBrk="1" hangingPunct="1">
              <a:lnSpc>
                <a:spcPct val="90000"/>
              </a:lnSpc>
            </a:pPr>
            <a:r>
              <a:rPr lang="ja-JP" altLang="en-US" sz="2800">
                <a:ea typeface="ＭＳ Ｐゴシック" charset="-128"/>
              </a:rPr>
              <a:t>“</a:t>
            </a:r>
            <a:r>
              <a:rPr lang="en-US" altLang="ja-JP" sz="2800">
                <a:ea typeface="ＭＳ Ｐゴシック" charset="-128"/>
              </a:rPr>
              <a:t>An economic system in which the means of production and distribution are privately or corporately owned and development is proportionate to the accumulation and reinvestment of profits gained in the market.</a:t>
            </a:r>
            <a:r>
              <a:rPr lang="ja-JP" altLang="en-US" sz="2800">
                <a:ea typeface="ＭＳ Ｐゴシック" charset="-128"/>
              </a:rPr>
              <a:t>”</a:t>
            </a:r>
            <a:endParaRPr lang="en-US" altLang="en-US" sz="2800">
              <a:ea typeface="ＭＳ Ｐゴシック" charset="-128"/>
            </a:endParaRPr>
          </a:p>
        </p:txBody>
      </p:sp>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62200"/>
            <a:ext cx="273843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dissolve">
                                      <p:cBhvr>
                                        <p:cTn id="7"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04800" y="609600"/>
            <a:ext cx="8229600" cy="1143000"/>
          </a:xfrm>
        </p:spPr>
        <p:txBody>
          <a:bodyPr/>
          <a:lstStyle/>
          <a:p>
            <a:pPr eaLnBrk="1" hangingPunct="1"/>
            <a:r>
              <a:rPr lang="en-US" altLang="en-US">
                <a:ea typeface="ＭＳ Ｐゴシック" charset="-128"/>
              </a:rPr>
              <a:t>The Victorian United States</a:t>
            </a:r>
          </a:p>
        </p:txBody>
      </p:sp>
      <p:sp>
        <p:nvSpPr>
          <p:cNvPr id="45058" name="Rectangle 3"/>
          <p:cNvSpPr>
            <a:spLocks noGrp="1" noChangeArrowheads="1"/>
          </p:cNvSpPr>
          <p:nvPr>
            <p:ph type="body" idx="1"/>
          </p:nvPr>
        </p:nvSpPr>
        <p:spPr>
          <a:xfrm>
            <a:off x="228600" y="1752600"/>
            <a:ext cx="4724400" cy="3992563"/>
          </a:xfrm>
        </p:spPr>
        <p:txBody>
          <a:bodyPr/>
          <a:lstStyle/>
          <a:p>
            <a:pPr eaLnBrk="1" hangingPunct="1"/>
            <a:r>
              <a:rPr lang="en-US" altLang="en-US" sz="2400">
                <a:ea typeface="ＭＳ Ｐゴシック" charset="-128"/>
              </a:rPr>
              <a:t>A partisan political system</a:t>
            </a:r>
          </a:p>
          <a:p>
            <a:pPr eaLnBrk="1" hangingPunct="1"/>
            <a:r>
              <a:rPr lang="en-US" altLang="en-US" sz="2400">
                <a:ea typeface="ＭＳ Ｐゴシック" charset="-128"/>
              </a:rPr>
              <a:t>An extremely ethnically fragmented decentralized, society</a:t>
            </a:r>
          </a:p>
          <a:p>
            <a:pPr eaLnBrk="1" hangingPunct="1"/>
            <a:r>
              <a:rPr lang="en-US" altLang="en-US" sz="2400">
                <a:ea typeface="ＭＳ Ｐゴシック" charset="-128"/>
              </a:rPr>
              <a:t>A weak state</a:t>
            </a:r>
          </a:p>
          <a:p>
            <a:pPr eaLnBrk="1" hangingPunct="1"/>
            <a:r>
              <a:rPr lang="en-US" altLang="en-US" sz="2400">
                <a:ea typeface="ＭＳ Ｐゴシック" charset="-128"/>
              </a:rPr>
              <a:t>Unstable, boom and bust economy</a:t>
            </a:r>
          </a:p>
          <a:p>
            <a:pPr eaLnBrk="1" hangingPunct="1"/>
            <a:r>
              <a:rPr lang="en-US" altLang="en-US" sz="2400">
                <a:ea typeface="ＭＳ Ｐゴシック" charset="-128"/>
              </a:rPr>
              <a:t>Modern corporation becomes dominant economic form</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00"/>
            <a:ext cx="25908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429000"/>
            <a:ext cx="2133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057400"/>
            <a:ext cx="1146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5081588"/>
            <a:ext cx="1762125"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4191000"/>
            <a:ext cx="12239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8" name="Group 110"/>
          <p:cNvGraphicFramePr>
            <a:graphicFrameLocks noGrp="1"/>
          </p:cNvGraphicFramePr>
          <p:nvPr/>
        </p:nvGraphicFramePr>
        <p:xfrm>
          <a:off x="1227138" y="2057400"/>
          <a:ext cx="6545262" cy="1644650"/>
        </p:xfrm>
        <a:graphic>
          <a:graphicData uri="http://schemas.openxmlformats.org/drawingml/2006/table">
            <a:tbl>
              <a:tblPr/>
              <a:tblGrid>
                <a:gridCol w="1268412"/>
                <a:gridCol w="1695450"/>
                <a:gridCol w="1524000"/>
                <a:gridCol w="2057400"/>
              </a:tblGrid>
              <a:tr h="609600">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Century Gothic"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population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per capita income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Century Gothic" charset="0"/>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1880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alpha val="50195"/>
                      </a:srgbClr>
                    </a:solidFill>
                  </a:tcPr>
                </a:tc>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50 million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alpha val="50195"/>
                      </a:srgbClr>
                    </a:solidFill>
                  </a:tcPr>
                </a:tc>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206 million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alpha val="50195"/>
                      </a:srgbClr>
                    </a:solidFill>
                  </a:tcPr>
                </a:tc>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4 dollars a year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alpha val="50195"/>
                      </a:srgbClr>
                    </a:solidFill>
                  </a:tcPr>
                </a:tc>
              </a:tr>
              <a:tr h="577850">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1919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106 million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804 million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lvl1pPr marL="342900" indent="-342900"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Times New Roman" charset="0"/>
                        </a:rPr>
                        <a:t>8 dollars a year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r>
            </a:tbl>
          </a:graphicData>
        </a:graphic>
      </p:graphicFrame>
      <p:sp>
        <p:nvSpPr>
          <p:cNvPr id="47127" name="Rectangle 88"/>
          <p:cNvSpPr>
            <a:spLocks noGrp="1" noChangeArrowheads="1"/>
          </p:cNvSpPr>
          <p:nvPr>
            <p:ph type="title"/>
          </p:nvPr>
        </p:nvSpPr>
        <p:spPr/>
        <p:txBody>
          <a:bodyPr/>
          <a:lstStyle/>
          <a:p>
            <a:pPr eaLnBrk="1" hangingPunct="1"/>
            <a:r>
              <a:rPr lang="en-US" altLang="en-US" sz="4000">
                <a:ea typeface="ＭＳ Ｐゴシック" charset="-128"/>
              </a:rPr>
              <a:t>U.S. per capital economic growth, 1850-1919</a:t>
            </a:r>
          </a:p>
        </p:txBody>
      </p:sp>
      <p:sp>
        <p:nvSpPr>
          <p:cNvPr id="2137" name="Rectangle 89"/>
          <p:cNvSpPr>
            <a:spLocks noGrp="1" noChangeArrowheads="1"/>
          </p:cNvSpPr>
          <p:nvPr>
            <p:ph type="body" idx="1"/>
          </p:nvPr>
        </p:nvSpPr>
        <p:spPr>
          <a:xfrm>
            <a:off x="457200" y="3886200"/>
            <a:ext cx="8229600" cy="2590800"/>
          </a:xfrm>
        </p:spPr>
        <p:txBody>
          <a:bodyPr/>
          <a:lstStyle/>
          <a:p>
            <a:pPr eaLnBrk="1" hangingPunct="1">
              <a:lnSpc>
                <a:spcPct val="90000"/>
              </a:lnSpc>
            </a:pPr>
            <a:r>
              <a:rPr lang="en-US" altLang="en-US" sz="2400">
                <a:ea typeface="ＭＳ Ｐゴシック" charset="-128"/>
              </a:rPr>
              <a:t>The wealthiest one percent of families in 1890 owned 51 percent of all real and personal property.</a:t>
            </a:r>
          </a:p>
          <a:p>
            <a:pPr eaLnBrk="1" hangingPunct="1">
              <a:lnSpc>
                <a:spcPct val="90000"/>
              </a:lnSpc>
            </a:pPr>
            <a:r>
              <a:rPr lang="en-US" altLang="en-US" sz="2400">
                <a:ea typeface="ＭＳ Ｐゴシック" charset="-128"/>
              </a:rPr>
              <a:t>The 44 percent least wealthy households owned only 1.2 percent of all property.</a:t>
            </a:r>
          </a:p>
          <a:p>
            <a:pPr eaLnBrk="1" hangingPunct="1">
              <a:lnSpc>
                <a:spcPct val="90000"/>
              </a:lnSpc>
            </a:pPr>
            <a:r>
              <a:rPr lang="en-US" altLang="en-US" sz="2400">
                <a:ea typeface="ＭＳ Ｐゴシック" charset="-128"/>
              </a:rPr>
              <a:t>Together, the wealthy and better off upper middle class (about 12 percent) owned 86 percent of all wealth.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37">
                                            <p:txEl>
                                              <p:pRg st="0" end="0"/>
                                            </p:txEl>
                                          </p:spTgt>
                                        </p:tgtEl>
                                        <p:attrNameLst>
                                          <p:attrName>style.visibility</p:attrName>
                                        </p:attrNameLst>
                                      </p:cBhvr>
                                      <p:to>
                                        <p:strVal val="visible"/>
                                      </p:to>
                                    </p:set>
                                    <p:animEffect transition="in" filter="dissolve">
                                      <p:cBhvr>
                                        <p:cTn id="7" dur="500"/>
                                        <p:tgtEl>
                                          <p:spTgt spid="21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37">
                                            <p:txEl>
                                              <p:pRg st="1" end="1"/>
                                            </p:txEl>
                                          </p:spTgt>
                                        </p:tgtEl>
                                        <p:attrNameLst>
                                          <p:attrName>style.visibility</p:attrName>
                                        </p:attrNameLst>
                                      </p:cBhvr>
                                      <p:to>
                                        <p:strVal val="visible"/>
                                      </p:to>
                                    </p:set>
                                    <p:animEffect transition="in" filter="dissolve">
                                      <p:cBhvr>
                                        <p:cTn id="12" dur="500"/>
                                        <p:tgtEl>
                                          <p:spTgt spid="21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37">
                                            <p:txEl>
                                              <p:pRg st="2" end="2"/>
                                            </p:txEl>
                                          </p:spTgt>
                                        </p:tgtEl>
                                        <p:attrNameLst>
                                          <p:attrName>style.visibility</p:attrName>
                                        </p:attrNameLst>
                                      </p:cBhvr>
                                      <p:to>
                                        <p:strVal val="visible"/>
                                      </p:to>
                                    </p:set>
                                    <p:animEffect transition="in" filter="dissolve">
                                      <p:cBhvr>
                                        <p:cTn id="17" dur="500"/>
                                        <p:tgtEl>
                                          <p:spTgt spid="21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looking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38655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5" descr="bella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00200"/>
            <a:ext cx="33591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p:nvPr>
        </p:nvSpPr>
        <p:spPr>
          <a:xfrm>
            <a:off x="457200" y="609600"/>
            <a:ext cx="8229600" cy="1143000"/>
          </a:xfrm>
        </p:spPr>
        <p:txBody>
          <a:bodyPr/>
          <a:lstStyle/>
          <a:p>
            <a:pPr eaLnBrk="1" hangingPunct="1"/>
            <a:r>
              <a:rPr lang="en-US" altLang="en-US">
                <a:ea typeface="ＭＳ Ｐゴシック" charset="-128"/>
              </a:rPr>
              <a:t>In defense of the realm:</a:t>
            </a:r>
          </a:p>
        </p:txBody>
      </p:sp>
      <p:sp>
        <p:nvSpPr>
          <p:cNvPr id="51202" name="Rectangle 5"/>
          <p:cNvSpPr>
            <a:spLocks noGrp="1" noChangeArrowheads="1"/>
          </p:cNvSpPr>
          <p:nvPr>
            <p:ph type="body" sz="half" idx="1"/>
          </p:nvPr>
        </p:nvSpPr>
        <p:spPr>
          <a:xfrm>
            <a:off x="457200" y="1676400"/>
            <a:ext cx="4648200" cy="3992563"/>
          </a:xfrm>
        </p:spPr>
        <p:txBody>
          <a:bodyPr/>
          <a:lstStyle/>
          <a:p>
            <a:pPr eaLnBrk="1" hangingPunct="1">
              <a:lnSpc>
                <a:spcPct val="90000"/>
              </a:lnSpc>
            </a:pPr>
            <a:r>
              <a:rPr lang="en-US" altLang="en-US">
                <a:ea typeface="ＭＳ Ｐゴシック" charset="-128"/>
              </a:rPr>
              <a:t>Social Darwinism: Society should reflect </a:t>
            </a:r>
            <a:r>
              <a:rPr lang="ja-JP" altLang="en-US">
                <a:ea typeface="ＭＳ Ｐゴシック" charset="-128"/>
              </a:rPr>
              <a:t>“</a:t>
            </a:r>
            <a:r>
              <a:rPr lang="en-US" altLang="ja-JP">
                <a:ea typeface="ＭＳ Ｐゴシック" charset="-128"/>
              </a:rPr>
              <a:t>nature</a:t>
            </a:r>
            <a:r>
              <a:rPr lang="ja-JP" altLang="en-US">
                <a:ea typeface="ＭＳ Ｐゴシック" charset="-128"/>
              </a:rPr>
              <a:t>’</a:t>
            </a:r>
            <a:r>
              <a:rPr lang="en-US" altLang="ja-JP">
                <a:ea typeface="ＭＳ Ｐゴシック" charset="-128"/>
              </a:rPr>
              <a:t>s</a:t>
            </a:r>
            <a:r>
              <a:rPr lang="ja-JP" altLang="en-US">
                <a:ea typeface="ＭＳ Ｐゴシック" charset="-128"/>
              </a:rPr>
              <a:t>”</a:t>
            </a:r>
            <a:r>
              <a:rPr lang="en-US" altLang="ja-JP">
                <a:ea typeface="ＭＳ Ｐゴシック" charset="-128"/>
              </a:rPr>
              <a:t> system of </a:t>
            </a:r>
            <a:r>
              <a:rPr lang="ja-JP" altLang="en-US">
                <a:ea typeface="ＭＳ Ｐゴシック" charset="-128"/>
              </a:rPr>
              <a:t>“</a:t>
            </a:r>
            <a:r>
              <a:rPr lang="en-US" altLang="ja-JP">
                <a:ea typeface="ＭＳ Ｐゴシック" charset="-128"/>
              </a:rPr>
              <a:t>survival of the fittest.</a:t>
            </a:r>
            <a:r>
              <a:rPr lang="ja-JP" altLang="en-US">
                <a:ea typeface="ＭＳ Ｐゴシック" charset="-128"/>
              </a:rPr>
              <a:t>”</a:t>
            </a:r>
            <a:endParaRPr lang="en-US" altLang="ja-JP">
              <a:ea typeface="ＭＳ Ｐゴシック" charset="-128"/>
            </a:endParaRPr>
          </a:p>
          <a:p>
            <a:pPr eaLnBrk="1" hangingPunct="1">
              <a:lnSpc>
                <a:spcPct val="90000"/>
              </a:lnSpc>
            </a:pPr>
            <a:r>
              <a:rPr lang="en-US" altLang="en-US">
                <a:ea typeface="ＭＳ Ｐゴシック" charset="-128"/>
              </a:rPr>
              <a:t>Malthusianism: Famines were a natural system of weeding out the weak</a:t>
            </a:r>
          </a:p>
          <a:p>
            <a:pPr eaLnBrk="1" hangingPunct="1">
              <a:lnSpc>
                <a:spcPct val="90000"/>
              </a:lnSpc>
            </a:pPr>
            <a:r>
              <a:rPr lang="en-US" altLang="en-US">
                <a:ea typeface="ＭＳ Ｐゴシック" charset="-128"/>
              </a:rPr>
              <a:t>democratic arguments</a:t>
            </a:r>
          </a:p>
          <a:p>
            <a:pPr eaLnBrk="1" hangingPunct="1">
              <a:lnSpc>
                <a:spcPct val="90000"/>
              </a:lnSpc>
            </a:pPr>
            <a:r>
              <a:rPr lang="en-US" altLang="en-US">
                <a:ea typeface="ＭＳ Ｐゴシック" charset="-128"/>
              </a:rPr>
              <a:t>Turnerism: Individualism part of the American character</a:t>
            </a:r>
          </a:p>
        </p:txBody>
      </p:sp>
      <p:pic>
        <p:nvPicPr>
          <p:cNvPr id="512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6099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r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24177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h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762000"/>
            <a:ext cx="44497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jedpoor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5814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2" name="Group 7"/>
          <p:cNvGrpSpPr>
            <a:grpSpLocks/>
          </p:cNvGrpSpPr>
          <p:nvPr/>
        </p:nvGrpSpPr>
        <p:grpSpPr bwMode="auto">
          <a:xfrm>
            <a:off x="3276600" y="1676400"/>
            <a:ext cx="2105025" cy="3186113"/>
            <a:chOff x="2064" y="1056"/>
            <a:chExt cx="1326" cy="2007"/>
          </a:xfrm>
        </p:grpSpPr>
        <p:pic>
          <p:nvPicPr>
            <p:cNvPr id="53253" name="Picture 5" descr="al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1056"/>
              <a:ext cx="1326"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6"/>
            <p:cNvSpPr txBox="1">
              <a:spLocks noChangeArrowheads="1"/>
            </p:cNvSpPr>
            <p:nvPr/>
          </p:nvSpPr>
          <p:spPr bwMode="auto">
            <a:xfrm>
              <a:off x="2256" y="2832"/>
              <a:ext cx="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Horatio Alger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additive="base">
                                        <p:cTn id="12" dur="500" fill="hold"/>
                                        <p:tgtEl>
                                          <p:spTgt spid="38915"/>
                                        </p:tgtEl>
                                        <p:attrNameLst>
                                          <p:attrName>ppt_x</p:attrName>
                                        </p:attrNameLst>
                                      </p:cBhvr>
                                      <p:tavLst>
                                        <p:tav tm="0">
                                          <p:val>
                                            <p:strVal val="1+#ppt_w/2"/>
                                          </p:val>
                                        </p:tav>
                                        <p:tav tm="100000">
                                          <p:val>
                                            <p:strVal val="#ppt_x"/>
                                          </p:val>
                                        </p:tav>
                                      </p:tavLst>
                                    </p:anim>
                                    <p:anim calcmode="lin" valueType="num">
                                      <p:cBhvr additive="base">
                                        <p:cTn id="13" dur="500" fill="hold"/>
                                        <p:tgtEl>
                                          <p:spTgt spid="389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8916"/>
                                        </p:tgtEl>
                                        <p:attrNameLst>
                                          <p:attrName>style.visibility</p:attrName>
                                        </p:attrNameLst>
                                      </p:cBhvr>
                                      <p:to>
                                        <p:strVal val="visible"/>
                                      </p:to>
                                    </p:set>
                                    <p:anim calcmode="lin" valueType="num">
                                      <p:cBhvr additive="base">
                                        <p:cTn id="17" dur="500" fill="hold"/>
                                        <p:tgtEl>
                                          <p:spTgt spid="38916"/>
                                        </p:tgtEl>
                                        <p:attrNameLst>
                                          <p:attrName>ppt_x</p:attrName>
                                        </p:attrNameLst>
                                      </p:cBhvr>
                                      <p:tavLst>
                                        <p:tav tm="0">
                                          <p:val>
                                            <p:strVal val="#ppt_x"/>
                                          </p:val>
                                        </p:tav>
                                        <p:tav tm="100000">
                                          <p:val>
                                            <p:strVal val="#ppt_x"/>
                                          </p:val>
                                        </p:tav>
                                      </p:tavLst>
                                    </p:anim>
                                    <p:anim calcmode="lin" valueType="num">
                                      <p:cBhvr additive="base">
                                        <p:cTn id="18"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6" descr="wag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38400"/>
            <a:ext cx="57150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4" descr="otr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4495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7"/>
          <p:cNvSpPr txBox="1">
            <a:spLocks noChangeArrowheads="1"/>
          </p:cNvSpPr>
          <p:nvPr/>
        </p:nvSpPr>
        <p:spPr bwMode="auto">
          <a:xfrm>
            <a:off x="5257800" y="914400"/>
            <a:ext cx="3200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The wilderness masters the colonist. It finds him a European in dress, industries, tools, modes of travel and thought. . . . </a:t>
            </a:r>
          </a:p>
        </p:txBody>
      </p:sp>
      <p:sp>
        <p:nvSpPr>
          <p:cNvPr id="55300" name="Text Box 8"/>
          <p:cNvSpPr txBox="1">
            <a:spLocks noChangeArrowheads="1"/>
          </p:cNvSpPr>
          <p:nvPr/>
        </p:nvSpPr>
        <p:spPr bwMode="auto">
          <a:xfrm>
            <a:off x="152400" y="41910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55301" name="Text Box 9"/>
          <p:cNvSpPr txBox="1">
            <a:spLocks noChangeArrowheads="1"/>
          </p:cNvSpPr>
          <p:nvPr/>
        </p:nvSpPr>
        <p:spPr bwMode="auto">
          <a:xfrm>
            <a:off x="304800" y="4419600"/>
            <a:ext cx="2590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 . . . It takes him from the railroad car and puts him in the birch canoe. It strips off the garments of civilization and arrays him in the hunting shirt and the moccasin. </a:t>
            </a:r>
          </a:p>
          <a:p>
            <a:pPr eaLnBrk="1" hangingPunct="1"/>
            <a:endParaRPr lang="en-US" altLang="en-US" sz="18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14400"/>
            <a:ext cx="43116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5"/>
          <p:cNvSpPr>
            <a:spLocks noGrp="1" noChangeArrowheads="1"/>
          </p:cNvSpPr>
          <p:nvPr>
            <p:ph type="title"/>
          </p:nvPr>
        </p:nvSpPr>
        <p:spPr>
          <a:xfrm>
            <a:off x="76200" y="1371600"/>
            <a:ext cx="4191000" cy="1143000"/>
          </a:xfrm>
        </p:spPr>
        <p:txBody>
          <a:bodyPr/>
          <a:lstStyle/>
          <a:p>
            <a:pPr algn="r" eaLnBrk="1" hangingPunct="1"/>
            <a:r>
              <a:rPr lang="en-US" altLang="en-US" sz="4000">
                <a:ea typeface="ＭＳ Ｐゴシック" charset="-128"/>
              </a:rPr>
              <a:t>John Rockefeller Jr.</a:t>
            </a:r>
          </a:p>
        </p:txBody>
      </p:sp>
      <p:sp>
        <p:nvSpPr>
          <p:cNvPr id="20483" name="Rectangle 6"/>
          <p:cNvSpPr>
            <a:spLocks noChangeArrowheads="1"/>
          </p:cNvSpPr>
          <p:nvPr/>
        </p:nvSpPr>
        <p:spPr bwMode="auto">
          <a:xfrm>
            <a:off x="609600" y="2895600"/>
            <a:ext cx="3429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spcBef>
                <a:spcPct val="0"/>
              </a:spcBef>
            </a:pPr>
            <a:r>
              <a:rPr lang="ja-JP" altLang="en-US" sz="1800"/>
              <a:t>“</a:t>
            </a:r>
            <a:r>
              <a:rPr lang="en-US" altLang="ja-JP" sz="1800"/>
              <a:t>The growth of a large business is merely the survival of the fittest. It does the greatest good to the greatest number, although perhaps at the expense of the few . . . It is merely the working out of a law of God and nature.</a:t>
            </a:r>
            <a:r>
              <a:rPr lang="ja-JP" altLang="en-US" sz="1800"/>
              <a:t>”</a:t>
            </a:r>
            <a:endParaRPr lang="en-US" altLang="en-US" sz="18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anty_mus_wc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40751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3" descr="will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14400"/>
            <a:ext cx="39592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wctu_poster_th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295400"/>
            <a:ext cx="2417763" cy="34290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ssolve">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614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railroadstrike187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600200"/>
            <a:ext cx="7302500" cy="4191000"/>
          </a:xfrm>
          <a:noFill/>
        </p:spPr>
      </p:pic>
      <p:sp>
        <p:nvSpPr>
          <p:cNvPr id="59394" name="Rectangle 3"/>
          <p:cNvSpPr>
            <a:spLocks noGrp="1" noChangeArrowheads="1"/>
          </p:cNvSpPr>
          <p:nvPr>
            <p:ph type="title"/>
          </p:nvPr>
        </p:nvSpPr>
        <p:spPr>
          <a:xfrm>
            <a:off x="457200" y="457200"/>
            <a:ext cx="4572000" cy="1143000"/>
          </a:xfrm>
        </p:spPr>
        <p:txBody>
          <a:bodyPr/>
          <a:lstStyle/>
          <a:p>
            <a:pPr eaLnBrk="1" hangingPunct="1"/>
            <a:r>
              <a:rPr lang="en-US" altLang="en-US" sz="3200">
                <a:ea typeface="ＭＳ Ｐゴシック" charset="-128"/>
              </a:rPr>
              <a:t>The Great Railroad Strike of 1877</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commun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914400"/>
            <a:ext cx="5257800" cy="4991100"/>
          </a:xfrm>
          <a:noFill/>
        </p:spPr>
      </p:pic>
      <p:pic>
        <p:nvPicPr>
          <p:cNvPr id="61442" name="Picture 3" descr="pcommune"/>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29200" y="3657600"/>
            <a:ext cx="3810000" cy="2590800"/>
          </a:xfrm>
          <a:noFill/>
        </p:spPr>
      </p:pic>
      <p:sp>
        <p:nvSpPr>
          <p:cNvPr id="61443" name="Rectangle 4"/>
          <p:cNvSpPr>
            <a:spLocks noGrp="1" noChangeArrowheads="1"/>
          </p:cNvSpPr>
          <p:nvPr>
            <p:ph type="title"/>
          </p:nvPr>
        </p:nvSpPr>
        <p:spPr>
          <a:xfrm>
            <a:off x="5029200" y="1981200"/>
            <a:ext cx="4114800" cy="1143000"/>
          </a:xfrm>
        </p:spPr>
        <p:txBody>
          <a:bodyPr/>
          <a:lstStyle/>
          <a:p>
            <a:pPr eaLnBrk="1" hangingPunct="1"/>
            <a:r>
              <a:rPr lang="en-US" altLang="en-US" sz="4000">
                <a:ea typeface="ＭＳ Ｐゴシック" charset="-128"/>
              </a:rPr>
              <a:t>The Paris Commune, 1871</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descr="NatlGame3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46482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490" name="Picture 5" descr="donke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62000"/>
            <a:ext cx="40671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6" descr="donkey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505200"/>
            <a:ext cx="2195513"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492" name="Rectangle 2"/>
          <p:cNvSpPr>
            <a:spLocks noGrp="1" noChangeArrowheads="1"/>
          </p:cNvSpPr>
          <p:nvPr>
            <p:ph type="title"/>
          </p:nvPr>
        </p:nvSpPr>
        <p:spPr>
          <a:xfrm>
            <a:off x="457200" y="762000"/>
            <a:ext cx="4038600" cy="1143000"/>
          </a:xfrm>
        </p:spPr>
        <p:txBody>
          <a:bodyPr/>
          <a:lstStyle/>
          <a:p>
            <a:pPr algn="l" eaLnBrk="1" hangingPunct="1"/>
            <a:r>
              <a:rPr lang="en-US" altLang="en-US" sz="3600">
                <a:ea typeface="ＭＳ Ｐゴシック" charset="-128"/>
              </a:rPr>
              <a:t>The </a:t>
            </a:r>
            <a:r>
              <a:rPr lang="ja-JP" altLang="en-US" sz="3600">
                <a:ea typeface="ＭＳ Ｐゴシック" charset="-128"/>
              </a:rPr>
              <a:t>“</a:t>
            </a:r>
            <a:r>
              <a:rPr lang="en-US" altLang="ja-JP" sz="3600">
                <a:ea typeface="ＭＳ Ｐゴシック" charset="-128"/>
              </a:rPr>
              <a:t>Stolen Election</a:t>
            </a:r>
            <a:r>
              <a:rPr lang="ja-JP" altLang="en-US" sz="3600">
                <a:ea typeface="ＭＳ Ｐゴシック" charset="-128"/>
              </a:rPr>
              <a:t>”</a:t>
            </a:r>
            <a:r>
              <a:rPr lang="en-US" altLang="ja-JP" sz="3600">
                <a:ea typeface="ＭＳ Ｐゴシック" charset="-128"/>
              </a:rPr>
              <a:t> of 1876</a:t>
            </a:r>
            <a:endParaRPr lang="en-US" altLang="en-US" sz="3600">
              <a:ea typeface="ＭＳ Ｐゴシック" charset="-128"/>
            </a:endParaRPr>
          </a:p>
        </p:txBody>
      </p:sp>
      <p:pic>
        <p:nvPicPr>
          <p:cNvPr id="20487" name="Picture 7" descr="dubois"/>
          <p:cNvPicPr>
            <a:picLocks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4114800" y="2590800"/>
            <a:ext cx="2428875" cy="2895600"/>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457200" y="609600"/>
            <a:ext cx="8229600" cy="1143000"/>
          </a:xfrm>
        </p:spPr>
        <p:txBody>
          <a:bodyPr/>
          <a:lstStyle/>
          <a:p>
            <a:pPr eaLnBrk="1" hangingPunct="1"/>
            <a:r>
              <a:rPr lang="en-US" altLang="en-US" sz="4000">
                <a:ea typeface="ＭＳ Ｐゴシック" charset="-128"/>
              </a:rPr>
              <a:t>Why farmers didn</a:t>
            </a:r>
            <a:r>
              <a:rPr lang="ja-JP" altLang="en-US" sz="4000">
                <a:ea typeface="ＭＳ Ｐゴシック" charset="-128"/>
              </a:rPr>
              <a:t>’</a:t>
            </a:r>
            <a:r>
              <a:rPr lang="en-US" altLang="ja-JP" sz="4000">
                <a:ea typeface="ＭＳ Ｐゴシック" charset="-128"/>
              </a:rPr>
              <a:t>t like the Gold Standard . . . 	</a:t>
            </a:r>
            <a:endParaRPr lang="en-US" altLang="en-US" sz="4000">
              <a:ea typeface="ＭＳ Ｐゴシック" charset="-128"/>
            </a:endParaRPr>
          </a:p>
        </p:txBody>
      </p:sp>
      <p:sp>
        <p:nvSpPr>
          <p:cNvPr id="13315" name="Rectangle 3"/>
          <p:cNvSpPr>
            <a:spLocks noGrp="1" noChangeArrowheads="1"/>
          </p:cNvSpPr>
          <p:nvPr>
            <p:ph type="body" idx="1"/>
          </p:nvPr>
        </p:nvSpPr>
        <p:spPr>
          <a:xfrm>
            <a:off x="457200" y="1828800"/>
            <a:ext cx="8229600" cy="4724400"/>
          </a:xfrm>
        </p:spPr>
        <p:txBody>
          <a:bodyPr/>
          <a:lstStyle/>
          <a:p>
            <a:pPr marL="609600" indent="-609600" eaLnBrk="1" hangingPunct="1">
              <a:lnSpc>
                <a:spcPct val="80000"/>
              </a:lnSpc>
              <a:buFontTx/>
              <a:buNone/>
            </a:pPr>
            <a:r>
              <a:rPr lang="en-US" altLang="en-US" sz="2400">
                <a:ea typeface="ＭＳ Ｐゴシック" charset="-128"/>
              </a:rPr>
              <a:t>Imagine a world in 1880 with 1 farmer, 1 bushel of wheat to sell and 1 consumer with 1 dollar?</a:t>
            </a:r>
          </a:p>
          <a:p>
            <a:pPr marL="609600" indent="-609600" eaLnBrk="1" hangingPunct="1">
              <a:lnSpc>
                <a:spcPct val="80000"/>
              </a:lnSpc>
              <a:buFontTx/>
              <a:buNone/>
            </a:pPr>
            <a:r>
              <a:rPr lang="en-US" altLang="en-US" sz="2400">
                <a:ea typeface="ＭＳ Ｐゴシック" charset="-128"/>
              </a:rPr>
              <a:t>Q. How much is that bushel going to sell for?</a:t>
            </a:r>
          </a:p>
          <a:p>
            <a:pPr marL="609600" indent="-609600" eaLnBrk="1" hangingPunct="1">
              <a:lnSpc>
                <a:spcPct val="80000"/>
              </a:lnSpc>
              <a:buFontTx/>
              <a:buNone/>
            </a:pPr>
            <a:r>
              <a:rPr lang="en-US" altLang="en-US" sz="2400">
                <a:ea typeface="ＭＳ Ｐゴシック" charset="-128"/>
              </a:rPr>
              <a:t>(A. 1 dollar)</a:t>
            </a:r>
          </a:p>
          <a:p>
            <a:pPr marL="609600" indent="-609600" eaLnBrk="1" hangingPunct="1">
              <a:lnSpc>
                <a:spcPct val="80000"/>
              </a:lnSpc>
              <a:buFontTx/>
              <a:buNone/>
            </a:pPr>
            <a:r>
              <a:rPr lang="en-US" altLang="en-US" sz="2400">
                <a:ea typeface="ＭＳ Ｐゴシック" charset="-128"/>
              </a:rPr>
              <a:t>Suppose in 1881 the population goes up . . . </a:t>
            </a:r>
          </a:p>
          <a:p>
            <a:pPr marL="609600" indent="-609600" eaLnBrk="1" hangingPunct="1">
              <a:lnSpc>
                <a:spcPct val="80000"/>
              </a:lnSpc>
              <a:buFontTx/>
              <a:buNone/>
            </a:pPr>
            <a:r>
              <a:rPr lang="en-US" altLang="en-US" sz="2400">
                <a:ea typeface="ＭＳ Ｐゴシック" charset="-128"/>
              </a:rPr>
              <a:t>Now there are 2 farmers and 2 bushels of wheat being sold to 2 consumers.</a:t>
            </a:r>
          </a:p>
          <a:p>
            <a:pPr marL="609600" indent="-609600" eaLnBrk="1" hangingPunct="1">
              <a:lnSpc>
                <a:spcPct val="80000"/>
              </a:lnSpc>
              <a:buFontTx/>
              <a:buNone/>
            </a:pPr>
            <a:r>
              <a:rPr lang="en-US" altLang="en-US" sz="2400" b="1">
                <a:ea typeface="ＭＳ Ｐゴシック" charset="-128"/>
              </a:rPr>
              <a:t>But, still only one dollar because the dollar is based on the extant supply of gold!</a:t>
            </a:r>
            <a:endParaRPr lang="en-US" altLang="en-US" sz="2400">
              <a:ea typeface="ＭＳ Ｐゴシック" charset="-128"/>
            </a:endParaRPr>
          </a:p>
          <a:p>
            <a:pPr marL="609600" indent="-609600" eaLnBrk="1" hangingPunct="1">
              <a:lnSpc>
                <a:spcPct val="80000"/>
              </a:lnSpc>
              <a:buFontTx/>
              <a:buNone/>
            </a:pPr>
            <a:r>
              <a:rPr lang="en-US" altLang="en-US" sz="2400">
                <a:ea typeface="ＭＳ Ｐゴシック" charset="-128"/>
              </a:rPr>
              <a:t>Q. How much do those two farmers get for their wheat?</a:t>
            </a:r>
          </a:p>
          <a:p>
            <a:pPr marL="609600" indent="-609600" eaLnBrk="1" hangingPunct="1">
              <a:lnSpc>
                <a:spcPct val="80000"/>
              </a:lnSpc>
              <a:buFontTx/>
              <a:buAutoNum type="alphaUcPeriod"/>
            </a:pPr>
            <a:r>
              <a:rPr lang="en-US" altLang="en-US" sz="2400">
                <a:ea typeface="ＭＳ Ｐゴシック" charset="-128"/>
              </a:rPr>
              <a:t>Still one crummy buck, which the two farmers have to divide among them! </a:t>
            </a:r>
            <a:br>
              <a:rPr lang="en-US" altLang="en-US" sz="2400">
                <a:ea typeface="ＭＳ Ｐゴシック" charset="-128"/>
              </a:rPr>
            </a:br>
            <a:r>
              <a:rPr lang="en-US" altLang="en-US">
                <a:ea typeface="ＭＳ Ｐゴシック" charset="-128"/>
                <a:sym typeface="Wingdings" charset="2"/>
              </a:rPr>
              <a:t></a:t>
            </a:r>
            <a:r>
              <a:rPr lang="en-US" altLang="en-US">
                <a:ea typeface="ＭＳ Ｐゴシック" charset="-12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ssolve">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dissolve">
                                      <p:cBhvr>
                                        <p:cTn id="27" dur="500"/>
                                        <p:tgtEl>
                                          <p:spTgt spid="1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dissolve">
                                      <p:cBhvr>
                                        <p:cTn id="32" dur="500"/>
                                        <p:tgtEl>
                                          <p:spTgt spid="133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dissolve">
                                      <p:cBhvr>
                                        <p:cTn id="37" dur="500"/>
                                        <p:tgtEl>
                                          <p:spTgt spid="1331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dissolve">
                                      <p:cBhvr>
                                        <p:cTn id="42"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simp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667000"/>
            <a:ext cx="5257800" cy="25415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86" name="Text Box 3"/>
          <p:cNvSpPr txBox="1">
            <a:spLocks noChangeArrowheads="1"/>
          </p:cNvSpPr>
          <p:nvPr/>
        </p:nvSpPr>
        <p:spPr bwMode="auto">
          <a:xfrm>
            <a:off x="3733800" y="5486400"/>
            <a:ext cx="594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An alliance meeting in the 1880s</a:t>
            </a:r>
          </a:p>
        </p:txBody>
      </p:sp>
      <p:sp>
        <p:nvSpPr>
          <p:cNvPr id="67587" name="Rectangle 4"/>
          <p:cNvSpPr>
            <a:spLocks noGrp="1" noChangeArrowheads="1"/>
          </p:cNvSpPr>
          <p:nvPr>
            <p:ph type="title"/>
          </p:nvPr>
        </p:nvSpPr>
        <p:spPr>
          <a:xfrm>
            <a:off x="609600" y="685800"/>
            <a:ext cx="8229600" cy="1143000"/>
          </a:xfrm>
        </p:spPr>
        <p:txBody>
          <a:bodyPr/>
          <a:lstStyle/>
          <a:p>
            <a:pPr eaLnBrk="1" hangingPunct="1"/>
            <a:r>
              <a:rPr lang="en-US" altLang="en-US">
                <a:ea typeface="ＭＳ Ｐゴシック" charset="-128"/>
              </a:rPr>
              <a:t>The People</a:t>
            </a:r>
            <a:r>
              <a:rPr lang="ja-JP" altLang="en-US">
                <a:ea typeface="ＭＳ Ｐゴシック" charset="-128"/>
              </a:rPr>
              <a:t>’</a:t>
            </a:r>
            <a:r>
              <a:rPr lang="en-US" altLang="ja-JP">
                <a:ea typeface="ＭＳ Ｐゴシック" charset="-128"/>
              </a:rPr>
              <a:t>s Party, 1892</a:t>
            </a:r>
            <a:endParaRPr lang="en-US" altLang="en-US">
              <a:ea typeface="ＭＳ Ｐゴシック" charset="-128"/>
            </a:endParaRPr>
          </a:p>
        </p:txBody>
      </p:sp>
      <p:sp>
        <p:nvSpPr>
          <p:cNvPr id="67588" name="Rectangle 5"/>
          <p:cNvSpPr>
            <a:spLocks noGrp="1" noChangeArrowheads="1"/>
          </p:cNvSpPr>
          <p:nvPr>
            <p:ph type="body" idx="1"/>
          </p:nvPr>
        </p:nvSpPr>
        <p:spPr>
          <a:xfrm>
            <a:off x="304800" y="1676400"/>
            <a:ext cx="8229600" cy="4525963"/>
          </a:xfrm>
        </p:spPr>
        <p:txBody>
          <a:bodyPr/>
          <a:lstStyle/>
          <a:p>
            <a:pPr eaLnBrk="1" hangingPunct="1">
              <a:lnSpc>
                <a:spcPct val="90000"/>
              </a:lnSpc>
            </a:pPr>
            <a:r>
              <a:rPr lang="en-US" altLang="en-US" sz="2800">
                <a:ea typeface="ＭＳ Ｐゴシック" charset="-128"/>
              </a:rPr>
              <a:t>Calls for government warehouses to store crops and loan money to farmers at fair rates</a:t>
            </a:r>
          </a:p>
          <a:p>
            <a:pPr eaLnBrk="1" hangingPunct="1">
              <a:lnSpc>
                <a:spcPct val="90000"/>
              </a:lnSpc>
            </a:pPr>
            <a:r>
              <a:rPr lang="en-US" altLang="en-US" sz="2800">
                <a:ea typeface="ＭＳ Ｐゴシック" charset="-128"/>
              </a:rPr>
              <a:t>Direct primaries</a:t>
            </a:r>
          </a:p>
          <a:p>
            <a:pPr eaLnBrk="1" hangingPunct="1">
              <a:lnSpc>
                <a:spcPct val="90000"/>
              </a:lnSpc>
            </a:pPr>
            <a:r>
              <a:rPr lang="en-US" altLang="en-US" sz="2800">
                <a:ea typeface="ＭＳ Ｐゴシック" charset="-128"/>
              </a:rPr>
              <a:t> Progressive</a:t>
            </a:r>
            <a:br>
              <a:rPr lang="en-US" altLang="en-US" sz="2800">
                <a:ea typeface="ＭＳ Ｐゴシック" charset="-128"/>
              </a:rPr>
            </a:br>
            <a:r>
              <a:rPr lang="en-US" altLang="en-US" sz="2800">
                <a:ea typeface="ＭＳ Ｐゴシック" charset="-128"/>
              </a:rPr>
              <a:t>income</a:t>
            </a:r>
            <a:br>
              <a:rPr lang="en-US" altLang="en-US" sz="2800">
                <a:ea typeface="ＭＳ Ｐゴシック" charset="-128"/>
              </a:rPr>
            </a:br>
            <a:r>
              <a:rPr lang="en-US" altLang="en-US" sz="2800">
                <a:ea typeface="ＭＳ Ｐゴシック" charset="-128"/>
              </a:rPr>
              <a:t>tax</a:t>
            </a:r>
          </a:p>
          <a:p>
            <a:pPr eaLnBrk="1" hangingPunct="1">
              <a:lnSpc>
                <a:spcPct val="90000"/>
              </a:lnSpc>
            </a:pPr>
            <a:r>
              <a:rPr lang="en-US" altLang="en-US" sz="2800">
                <a:ea typeface="ＭＳ Ｐゴシック" charset="-128"/>
              </a:rPr>
              <a:t>Direct </a:t>
            </a:r>
            <a:br>
              <a:rPr lang="en-US" altLang="en-US" sz="2800">
                <a:ea typeface="ＭＳ Ｐゴシック" charset="-128"/>
              </a:rPr>
            </a:br>
            <a:r>
              <a:rPr lang="en-US" altLang="en-US" sz="2800">
                <a:ea typeface="ＭＳ Ｐゴシック" charset="-128"/>
              </a:rPr>
              <a:t>election </a:t>
            </a:r>
            <a:br>
              <a:rPr lang="en-US" altLang="en-US" sz="2800">
                <a:ea typeface="ＭＳ Ｐゴシック" charset="-128"/>
              </a:rPr>
            </a:br>
            <a:r>
              <a:rPr lang="en-US" altLang="en-US" sz="2800">
                <a:ea typeface="ＭＳ Ｐゴシック" charset="-128"/>
              </a:rPr>
              <a:t>of senators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charterKo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447800"/>
            <a:ext cx="3644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3"/>
          <p:cNvSpPr>
            <a:spLocks noGrp="1" noChangeArrowheads="1"/>
          </p:cNvSpPr>
          <p:nvPr>
            <p:ph type="title"/>
          </p:nvPr>
        </p:nvSpPr>
        <p:spPr>
          <a:xfrm>
            <a:off x="457200" y="381000"/>
            <a:ext cx="8229600" cy="1143000"/>
          </a:xfrm>
        </p:spPr>
        <p:txBody>
          <a:bodyPr/>
          <a:lstStyle/>
          <a:p>
            <a:pPr eaLnBrk="1" hangingPunct="1"/>
            <a:r>
              <a:rPr lang="en-US" altLang="en-US">
                <a:ea typeface="ＭＳ Ｐゴシック" charset="-128"/>
              </a:rPr>
              <a:t>Knights of Labor</a:t>
            </a:r>
          </a:p>
        </p:txBody>
      </p:sp>
      <p:sp>
        <p:nvSpPr>
          <p:cNvPr id="69635" name="Rectangle 4"/>
          <p:cNvSpPr>
            <a:spLocks noGrp="1" noChangeArrowheads="1"/>
          </p:cNvSpPr>
          <p:nvPr>
            <p:ph type="body" idx="1"/>
          </p:nvPr>
        </p:nvSpPr>
        <p:spPr>
          <a:xfrm>
            <a:off x="4800600" y="1524000"/>
            <a:ext cx="3886200" cy="3992563"/>
          </a:xfrm>
        </p:spPr>
        <p:txBody>
          <a:bodyPr/>
          <a:lstStyle/>
          <a:p>
            <a:pPr eaLnBrk="1" hangingPunct="1"/>
            <a:r>
              <a:rPr lang="en-US" altLang="en-US">
                <a:ea typeface="ＭＳ Ｐゴシック" charset="-128"/>
              </a:rPr>
              <a:t>Organized themselves around </a:t>
            </a:r>
            <a:r>
              <a:rPr lang="ja-JP" altLang="en-US">
                <a:ea typeface="ＭＳ Ｐゴシック" charset="-128"/>
              </a:rPr>
              <a:t>“</a:t>
            </a:r>
            <a:r>
              <a:rPr lang="en-US" altLang="ja-JP">
                <a:ea typeface="ＭＳ Ｐゴシック" charset="-128"/>
              </a:rPr>
              <a:t>assemblies</a:t>
            </a:r>
            <a:r>
              <a:rPr lang="ja-JP" altLang="en-US">
                <a:ea typeface="ＭＳ Ｐゴシック" charset="-128"/>
              </a:rPr>
              <a:t>”</a:t>
            </a:r>
            <a:r>
              <a:rPr lang="en-US" altLang="ja-JP">
                <a:ea typeface="ＭＳ Ｐゴシック" charset="-128"/>
              </a:rPr>
              <a:t> of workers</a:t>
            </a:r>
          </a:p>
          <a:p>
            <a:pPr eaLnBrk="1" hangingPunct="1"/>
            <a:r>
              <a:rPr lang="en-US" altLang="en-US">
                <a:ea typeface="ＭＳ Ｐゴシック" charset="-128"/>
              </a:rPr>
              <a:t>Sought to challenge the wage system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57200" y="533400"/>
            <a:ext cx="8153400" cy="1143000"/>
          </a:xfrm>
        </p:spPr>
        <p:txBody>
          <a:bodyPr/>
          <a:lstStyle/>
          <a:p>
            <a:pPr eaLnBrk="1" hangingPunct="1"/>
            <a:r>
              <a:rPr lang="en-US" altLang="en-US" sz="3600">
                <a:ea typeface="ＭＳ Ｐゴシック" charset="-128"/>
              </a:rPr>
              <a:t>Henry George</a:t>
            </a:r>
            <a:r>
              <a:rPr lang="ja-JP" altLang="en-US" sz="3600">
                <a:ea typeface="ＭＳ Ｐゴシック" charset="-128"/>
              </a:rPr>
              <a:t>’</a:t>
            </a:r>
            <a:r>
              <a:rPr lang="en-US" altLang="ja-JP" sz="3600">
                <a:ea typeface="ＭＳ Ｐゴシック" charset="-128"/>
              </a:rPr>
              <a:t>s economic analysis</a:t>
            </a:r>
            <a:endParaRPr lang="en-US" altLang="en-US" sz="3600">
              <a:ea typeface="ＭＳ Ｐゴシック" charset="-128"/>
            </a:endParaRPr>
          </a:p>
        </p:txBody>
      </p:sp>
      <p:sp>
        <p:nvSpPr>
          <p:cNvPr id="51203" name="Rectangle 3"/>
          <p:cNvSpPr>
            <a:spLocks noGrp="1" noChangeArrowheads="1"/>
          </p:cNvSpPr>
          <p:nvPr>
            <p:ph type="body" sz="half" idx="1"/>
          </p:nvPr>
        </p:nvSpPr>
        <p:spPr>
          <a:xfrm>
            <a:off x="304800" y="1570038"/>
            <a:ext cx="5334000" cy="4373562"/>
          </a:xfrm>
        </p:spPr>
        <p:txBody>
          <a:bodyPr/>
          <a:lstStyle/>
          <a:p>
            <a:pPr algn="r" eaLnBrk="1" hangingPunct="1">
              <a:lnSpc>
                <a:spcPct val="90000"/>
              </a:lnSpc>
            </a:pPr>
            <a:r>
              <a:rPr lang="en-US" altLang="en-US" sz="2400">
                <a:ea typeface="ＭＳ Ｐゴシック" charset="-128"/>
              </a:rPr>
              <a:t>As civilization advances, labor saving devices proliferate</a:t>
            </a:r>
          </a:p>
          <a:p>
            <a:pPr algn="r" eaLnBrk="1" hangingPunct="1">
              <a:lnSpc>
                <a:spcPct val="90000"/>
              </a:lnSpc>
            </a:pPr>
            <a:r>
              <a:rPr lang="en-US" altLang="en-US" sz="2400">
                <a:ea typeface="ＭＳ Ｐゴシック" charset="-128"/>
              </a:rPr>
              <a:t>Industrial progress leads to overproduction, depressions become endemic</a:t>
            </a:r>
          </a:p>
          <a:p>
            <a:pPr algn="r" eaLnBrk="1" hangingPunct="1">
              <a:lnSpc>
                <a:spcPct val="90000"/>
              </a:lnSpc>
            </a:pPr>
            <a:r>
              <a:rPr lang="en-US" altLang="en-US" sz="2400">
                <a:ea typeface="ＭＳ Ｐゴシック" charset="-128"/>
              </a:rPr>
              <a:t>Solution? THE SINGLE TAX! A tax on unused land or speculated land</a:t>
            </a:r>
          </a:p>
          <a:p>
            <a:pPr algn="r" eaLnBrk="1" hangingPunct="1">
              <a:lnSpc>
                <a:spcPct val="90000"/>
              </a:lnSpc>
            </a:pPr>
            <a:r>
              <a:rPr lang="en-US" altLang="en-US" sz="2400">
                <a:ea typeface="ＭＳ Ｐゴシック" charset="-128"/>
              </a:rPr>
              <a:t>The government has revenue for social needs!</a:t>
            </a:r>
          </a:p>
          <a:p>
            <a:pPr algn="r" eaLnBrk="1" hangingPunct="1">
              <a:lnSpc>
                <a:spcPct val="90000"/>
              </a:lnSpc>
            </a:pPr>
            <a:r>
              <a:rPr lang="en-US" altLang="en-US" sz="2400">
                <a:ea typeface="ＭＳ Ｐゴシック" charset="-128"/>
              </a:rPr>
              <a:t>Extra land for agrarian settlement</a:t>
            </a:r>
          </a:p>
        </p:txBody>
      </p:sp>
      <p:pic>
        <p:nvPicPr>
          <p:cNvPr id="71683" name="Picture 4" descr="HenryGeorg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1600200"/>
            <a:ext cx="3032125" cy="4724400"/>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5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ox(in)">
                                      <p:cBhvr>
                                        <p:cTn id="17" dur="500"/>
                                        <p:tgtEl>
                                          <p:spTgt spid="51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22" dur="500"/>
                                        <p:tgtEl>
                                          <p:spTgt spid="5120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5"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p:cNvPicPr>
            <a:picLocks noChangeAspect="1" noChangeArrowheads="1"/>
          </p:cNvPicPr>
          <p:nvPr/>
        </p:nvPicPr>
        <p:blipFill>
          <a:blip r:embed="rId3">
            <a:lum bright="56000" contrast="2000"/>
            <a:extLst>
              <a:ext uri="{28A0092B-C50C-407E-A947-70E740481C1C}">
                <a14:useLocalDpi xmlns:a14="http://schemas.microsoft.com/office/drawing/2010/main" val="0"/>
              </a:ext>
            </a:extLst>
          </a:blip>
          <a:srcRect/>
          <a:stretch>
            <a:fillRect/>
          </a:stretch>
        </p:blipFill>
        <p:spPr bwMode="auto">
          <a:xfrm>
            <a:off x="5334000" y="2971800"/>
            <a:ext cx="34496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p:cNvSpPr>
            <a:spLocks noGrp="1" noChangeArrowheads="1"/>
          </p:cNvSpPr>
          <p:nvPr>
            <p:ph type="title"/>
          </p:nvPr>
        </p:nvSpPr>
        <p:spPr>
          <a:xfrm>
            <a:off x="457200" y="457200"/>
            <a:ext cx="8229600" cy="1143000"/>
          </a:xfrm>
        </p:spPr>
        <p:txBody>
          <a:bodyPr/>
          <a:lstStyle/>
          <a:p>
            <a:pPr eaLnBrk="1" hangingPunct="1"/>
            <a:r>
              <a:rPr lang="en-US" altLang="en-US" sz="4000">
                <a:ea typeface="ＭＳ Ｐゴシック" charset="-128"/>
              </a:rPr>
              <a:t>Rise of the Modern Corporation</a:t>
            </a:r>
          </a:p>
        </p:txBody>
      </p:sp>
      <p:sp>
        <p:nvSpPr>
          <p:cNvPr id="34819" name="Rectangle 3"/>
          <p:cNvSpPr>
            <a:spLocks noGrp="1" noChangeArrowheads="1"/>
          </p:cNvSpPr>
          <p:nvPr>
            <p:ph type="body" idx="1"/>
          </p:nvPr>
        </p:nvSpPr>
        <p:spPr>
          <a:xfrm>
            <a:off x="685800" y="1600200"/>
            <a:ext cx="5562600" cy="3992563"/>
          </a:xfrm>
        </p:spPr>
        <p:txBody>
          <a:bodyPr/>
          <a:lstStyle/>
          <a:p>
            <a:pPr eaLnBrk="1" hangingPunct="1">
              <a:lnSpc>
                <a:spcPct val="90000"/>
              </a:lnSpc>
            </a:pPr>
            <a:r>
              <a:rPr lang="en-US" altLang="en-US" sz="2400" i="1">
                <a:ea typeface="ＭＳ Ｐゴシック" charset="-128"/>
              </a:rPr>
              <a:t>West River Bridge (1848):</a:t>
            </a:r>
            <a:r>
              <a:rPr lang="en-US" altLang="en-US" sz="2400">
                <a:ea typeface="ＭＳ Ｐゴシック" charset="-128"/>
              </a:rPr>
              <a:t> Eminent domain opens up land and resources to industry</a:t>
            </a:r>
          </a:p>
          <a:p>
            <a:pPr eaLnBrk="1" hangingPunct="1">
              <a:lnSpc>
                <a:spcPct val="90000"/>
              </a:lnSpc>
            </a:pPr>
            <a:r>
              <a:rPr lang="en-US" altLang="en-US" sz="2400" i="1">
                <a:ea typeface="ＭＳ Ｐゴシック" charset="-128"/>
              </a:rPr>
              <a:t>Dartmouth College (1816) </a:t>
            </a:r>
            <a:r>
              <a:rPr lang="en-US" altLang="en-US" sz="2400">
                <a:ea typeface="ＭＳ Ｐゴシック" charset="-128"/>
              </a:rPr>
              <a:t>and </a:t>
            </a:r>
            <a:r>
              <a:rPr lang="en-US" altLang="en-US" sz="2400" i="1">
                <a:ea typeface="ＭＳ Ｐゴシック" charset="-128"/>
              </a:rPr>
              <a:t>Charles River Bridge (1837) </a:t>
            </a:r>
            <a:r>
              <a:rPr lang="en-US" altLang="en-US" sz="2400">
                <a:ea typeface="ＭＳ Ｐゴシック" charset="-128"/>
              </a:rPr>
              <a:t>free corporations from state regulation</a:t>
            </a:r>
          </a:p>
          <a:p>
            <a:pPr eaLnBrk="1" hangingPunct="1">
              <a:lnSpc>
                <a:spcPct val="90000"/>
              </a:lnSpc>
            </a:pPr>
            <a:r>
              <a:rPr lang="en-US" altLang="en-US" sz="2400">
                <a:ea typeface="ＭＳ Ｐゴシック" charset="-128"/>
              </a:rPr>
              <a:t>Limited Liability frees capital from social responsibility</a:t>
            </a:r>
          </a:p>
          <a:p>
            <a:pPr eaLnBrk="1" hangingPunct="1">
              <a:lnSpc>
                <a:spcPct val="90000"/>
              </a:lnSpc>
            </a:pPr>
            <a:r>
              <a:rPr lang="en-US" altLang="en-US" sz="2400" i="1">
                <a:ea typeface="ＭＳ Ｐゴシック" charset="-128"/>
              </a:rPr>
              <a:t>Santa Clara</a:t>
            </a:r>
            <a:r>
              <a:rPr lang="en-US" altLang="en-US" sz="2400">
                <a:ea typeface="ＭＳ Ｐゴシック" charset="-128"/>
              </a:rPr>
              <a:t> (1886) defines corporation as an individual</a:t>
            </a:r>
          </a:p>
          <a:p>
            <a:pPr eaLnBrk="1" hangingPunct="1">
              <a:lnSpc>
                <a:spcPct val="90000"/>
              </a:lnSpc>
            </a:pPr>
            <a:r>
              <a:rPr lang="en-US" altLang="en-US" sz="2400" i="1">
                <a:ea typeface="ＭＳ Ｐゴシック" charset="-128"/>
              </a:rPr>
              <a:t>New Jersey </a:t>
            </a:r>
            <a:r>
              <a:rPr lang="en-US" altLang="en-US" sz="2400">
                <a:ea typeface="ＭＳ Ｐゴシック" charset="-128"/>
              </a:rPr>
              <a:t> and </a:t>
            </a:r>
            <a:r>
              <a:rPr lang="en-US" altLang="en-US" sz="2400" i="1">
                <a:ea typeface="ＭＳ Ｐゴシック" charset="-128"/>
              </a:rPr>
              <a:t>Delaware </a:t>
            </a:r>
            <a:r>
              <a:rPr lang="en-US" altLang="en-US" sz="2400">
                <a:ea typeface="ＭＳ Ｐゴシック" charset="-128"/>
              </a:rPr>
              <a:t>make it easy for corporations to register with little state oversight</a:t>
            </a:r>
            <a:endParaRPr lang="en-US" altLang="en-US" sz="2400" i="1">
              <a:ea typeface="ＭＳ Ｐゴシック" charset="-128"/>
            </a:endParaRPr>
          </a:p>
          <a:p>
            <a:pPr eaLnBrk="1" hangingPunct="1">
              <a:lnSpc>
                <a:spcPct val="90000"/>
              </a:lnSpc>
            </a:pPr>
            <a:endParaRPr lang="en-US" altLang="en-US" sz="2400">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dissolve">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dissolve">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dissolve">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dissolve">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6868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3"/>
          <p:cNvSpPr>
            <a:spLocks noGrp="1" noChangeArrowheads="1"/>
          </p:cNvSpPr>
          <p:nvPr>
            <p:ph type="title"/>
          </p:nvPr>
        </p:nvSpPr>
        <p:spPr>
          <a:xfrm>
            <a:off x="0" y="762000"/>
            <a:ext cx="5257800" cy="1143000"/>
          </a:xfrm>
        </p:spPr>
        <p:txBody>
          <a:bodyPr/>
          <a:lstStyle/>
          <a:p>
            <a:pPr eaLnBrk="1" hangingPunct="1"/>
            <a:r>
              <a:rPr lang="en-US" altLang="en-US" b="1">
                <a:ea typeface="ＭＳ Ｐゴシック" charset="-128"/>
              </a:rPr>
              <a:t>U.S. Steel, 1901</a:t>
            </a:r>
          </a:p>
        </p:txBody>
      </p:sp>
      <p:sp>
        <p:nvSpPr>
          <p:cNvPr id="75779" name="Rectangle 4"/>
          <p:cNvSpPr>
            <a:spLocks noGrp="1" noChangeArrowheads="1"/>
          </p:cNvSpPr>
          <p:nvPr>
            <p:ph type="body" sz="half" idx="1"/>
          </p:nvPr>
        </p:nvSpPr>
        <p:spPr>
          <a:xfrm>
            <a:off x="609600" y="3505200"/>
            <a:ext cx="8229600" cy="2895600"/>
          </a:xfrm>
          <a:noFill/>
        </p:spPr>
        <p:txBody>
          <a:bodyPr/>
          <a:lstStyle/>
          <a:p>
            <a:pPr eaLnBrk="1" hangingPunct="1"/>
            <a:r>
              <a:rPr lang="en-US" altLang="en-US" b="1">
                <a:solidFill>
                  <a:srgbClr val="FFFFFF"/>
                </a:solidFill>
                <a:ea typeface="ＭＳ Ｐゴシック" charset="-128"/>
              </a:rPr>
              <a:t>First billion dollar U.S. Corporation</a:t>
            </a:r>
          </a:p>
          <a:p>
            <a:pPr eaLnBrk="1" hangingPunct="1"/>
            <a:r>
              <a:rPr lang="en-US" altLang="en-US" b="1">
                <a:solidFill>
                  <a:srgbClr val="FFFFFF"/>
                </a:solidFill>
                <a:ea typeface="ＭＳ Ｐゴシック" charset="-128"/>
              </a:rPr>
              <a:t>11 companies</a:t>
            </a:r>
          </a:p>
          <a:p>
            <a:pPr eaLnBrk="1" hangingPunct="1"/>
            <a:r>
              <a:rPr lang="en-US" altLang="en-US" b="1">
                <a:solidFill>
                  <a:srgbClr val="FFFFFF"/>
                </a:solidFill>
                <a:ea typeface="ＭＳ Ｐゴシック" charset="-128"/>
              </a:rPr>
              <a:t>800 plants</a:t>
            </a:r>
          </a:p>
          <a:p>
            <a:pPr eaLnBrk="1" hangingPunct="1"/>
            <a:r>
              <a:rPr lang="en-US" altLang="en-US" b="1">
                <a:solidFill>
                  <a:srgbClr val="FFFFFF"/>
                </a:solidFill>
                <a:ea typeface="ＭＳ Ｐゴシック" charset="-128"/>
              </a:rPr>
              <a:t>Controlled 60 percent of all steel output in the U.S.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22947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276600"/>
            <a:ext cx="290353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6"/>
          <p:cNvSpPr txBox="1">
            <a:spLocks noChangeArrowheads="1"/>
          </p:cNvSpPr>
          <p:nvPr/>
        </p:nvSpPr>
        <p:spPr bwMode="auto">
          <a:xfrm>
            <a:off x="2743200" y="54102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algn="r" eaLnBrk="1" hangingPunct="1"/>
            <a:r>
              <a:rPr lang="en-US" altLang="en-US"/>
              <a:t>Ludlow Colorado, 1914</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tLang="en-US" sz="4000">
                <a:ea typeface="ＭＳ Ｐゴシック" charset="-128"/>
              </a:rPr>
              <a:t>The American Federation of Labor (AFL)</a:t>
            </a:r>
          </a:p>
        </p:txBody>
      </p:sp>
      <p:sp>
        <p:nvSpPr>
          <p:cNvPr id="54275" name="Rectangle 3"/>
          <p:cNvSpPr>
            <a:spLocks noGrp="1" noChangeArrowheads="1"/>
          </p:cNvSpPr>
          <p:nvPr>
            <p:ph type="body" sz="half" idx="1"/>
          </p:nvPr>
        </p:nvSpPr>
        <p:spPr>
          <a:xfrm>
            <a:off x="2971800" y="2103438"/>
            <a:ext cx="5562600" cy="4525962"/>
          </a:xfrm>
        </p:spPr>
        <p:txBody>
          <a:bodyPr/>
          <a:lstStyle/>
          <a:p>
            <a:pPr eaLnBrk="1" hangingPunct="1"/>
            <a:r>
              <a:rPr lang="en-US" altLang="en-US" sz="2800">
                <a:ea typeface="ＭＳ Ｐゴシック" charset="-128"/>
              </a:rPr>
              <a:t>Founded in 1886 by Samuel Gompers</a:t>
            </a:r>
          </a:p>
          <a:p>
            <a:pPr eaLnBrk="1" hangingPunct="1"/>
            <a:r>
              <a:rPr lang="en-US" altLang="en-US" sz="2800">
                <a:ea typeface="ＭＳ Ｐゴシック" charset="-128"/>
              </a:rPr>
              <a:t>A coalition of craft unions</a:t>
            </a:r>
          </a:p>
        </p:txBody>
      </p:sp>
      <p:pic>
        <p:nvPicPr>
          <p:cNvPr id="77827" name="Picture 4" descr="3b20695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90600" y="2603500"/>
            <a:ext cx="1939925" cy="2151063"/>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linds(horizontal)">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blinds(horizontal)">
                                      <p:cBhvr>
                                        <p:cTn id="12"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sz="quarter"/>
          </p:nvPr>
        </p:nvSpPr>
        <p:spPr>
          <a:xfrm>
            <a:off x="685800" y="685800"/>
            <a:ext cx="7772400" cy="1143000"/>
          </a:xfrm>
        </p:spPr>
        <p:txBody>
          <a:bodyPr/>
          <a:lstStyle/>
          <a:p>
            <a:pPr eaLnBrk="1" hangingPunct="1"/>
            <a:r>
              <a:rPr lang="en-US" altLang="en-US" sz="4000">
                <a:ea typeface="ＭＳ Ｐゴシック" charset="-128"/>
              </a:rPr>
              <a:t>May 3, 1886</a:t>
            </a:r>
            <a:br>
              <a:rPr lang="en-US" altLang="en-US" sz="4000">
                <a:ea typeface="ＭＳ Ｐゴシック" charset="-128"/>
              </a:rPr>
            </a:br>
            <a:r>
              <a:rPr lang="en-US" altLang="en-US" sz="4000">
                <a:ea typeface="ＭＳ Ｐゴシック" charset="-128"/>
              </a:rPr>
              <a:t>Haymarket Square, Chicago</a:t>
            </a:r>
          </a:p>
        </p:txBody>
      </p:sp>
      <p:pic>
        <p:nvPicPr>
          <p:cNvPr id="79874" name="Picture 3" descr="haymarket_bomb"/>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98538" y="2133600"/>
            <a:ext cx="6088062" cy="3954463"/>
          </a:xfrm>
          <a:noFill/>
        </p:spPr>
      </p:pic>
      <p:pic>
        <p:nvPicPr>
          <p:cNvPr id="55300" name="Picture 4" descr="attack"/>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271588" y="2286000"/>
            <a:ext cx="6248400" cy="4260850"/>
          </a:xfrm>
          <a:noFill/>
        </p:spPr>
      </p:pic>
      <p:pic>
        <p:nvPicPr>
          <p:cNvPr id="55301" name="Picture 5" descr="martyrs"/>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343400" y="2286000"/>
            <a:ext cx="2982913" cy="4495800"/>
          </a:xfrm>
          <a:noFill/>
        </p:spPr>
      </p:pic>
      <p:pic>
        <p:nvPicPr>
          <p:cNvPr id="55302" name="Picture 6" descr="hanging"/>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852988" y="2667000"/>
            <a:ext cx="2843212" cy="4114800"/>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0-#ppt_w/2"/>
                                          </p:val>
                                        </p:tav>
                                        <p:tav tm="100000">
                                          <p:val>
                                            <p:strVal val="#ppt_x"/>
                                          </p:val>
                                        </p:tav>
                                      </p:tavLst>
                                    </p:anim>
                                    <p:anim calcmode="lin" valueType="num">
                                      <p:cBhvr additive="base">
                                        <p:cTn id="8"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5301"/>
                                        </p:tgtEl>
                                        <p:attrNameLst>
                                          <p:attrName>style.visibility</p:attrName>
                                        </p:attrNameLst>
                                      </p:cBhvr>
                                      <p:to>
                                        <p:strVal val="visible"/>
                                      </p:to>
                                    </p:set>
                                    <p:animEffect transition="in" filter="dissolve">
                                      <p:cBhvr>
                                        <p:cTn id="13" dur="500"/>
                                        <p:tgtEl>
                                          <p:spTgt spid="553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5302"/>
                                        </p:tgtEl>
                                        <p:attrNameLst>
                                          <p:attrName>style.visibility</p:attrName>
                                        </p:attrNameLst>
                                      </p:cBhvr>
                                      <p:to>
                                        <p:strVal val="visible"/>
                                      </p:to>
                                    </p:set>
                                    <p:animEffect transition="in" filter="dissolve">
                                      <p:cBhvr>
                                        <p:cTn id="18"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altLang="en-US" sz="4000">
                <a:ea typeface="ＭＳ Ｐゴシック" charset="-128"/>
              </a:rPr>
              <a:t>The American Federation of Labor (AFL)</a:t>
            </a:r>
          </a:p>
        </p:txBody>
      </p:sp>
      <p:sp>
        <p:nvSpPr>
          <p:cNvPr id="56323" name="Rectangle 3"/>
          <p:cNvSpPr>
            <a:spLocks noGrp="1" noChangeArrowheads="1"/>
          </p:cNvSpPr>
          <p:nvPr>
            <p:ph type="body" sz="half" idx="1"/>
          </p:nvPr>
        </p:nvSpPr>
        <p:spPr>
          <a:xfrm>
            <a:off x="2971800" y="1828800"/>
            <a:ext cx="5562600" cy="4525963"/>
          </a:xfrm>
        </p:spPr>
        <p:txBody>
          <a:bodyPr/>
          <a:lstStyle/>
          <a:p>
            <a:pPr eaLnBrk="1" hangingPunct="1">
              <a:lnSpc>
                <a:spcPct val="90000"/>
              </a:lnSpc>
            </a:pPr>
            <a:endParaRPr lang="en-US" altLang="en-US" sz="2800">
              <a:ea typeface="ＭＳ Ｐゴシック" charset="-128"/>
            </a:endParaRPr>
          </a:p>
          <a:p>
            <a:pPr eaLnBrk="1" hangingPunct="1">
              <a:lnSpc>
                <a:spcPct val="90000"/>
              </a:lnSpc>
            </a:pPr>
            <a:r>
              <a:rPr lang="en-US" altLang="en-US" sz="2800">
                <a:ea typeface="ＭＳ Ｐゴシック" charset="-128"/>
              </a:rPr>
              <a:t>Gompers advocates </a:t>
            </a:r>
            <a:r>
              <a:rPr lang="ja-JP" altLang="en-US" sz="2800">
                <a:ea typeface="ＭＳ Ｐゴシック" charset="-128"/>
              </a:rPr>
              <a:t>“</a:t>
            </a:r>
            <a:r>
              <a:rPr lang="en-US" altLang="ja-JP" sz="2800">
                <a:ea typeface="ＭＳ Ｐゴシック" charset="-128"/>
              </a:rPr>
              <a:t>pure and simple</a:t>
            </a:r>
            <a:r>
              <a:rPr lang="ja-JP" altLang="en-US" sz="2800">
                <a:ea typeface="ＭＳ Ｐゴシック" charset="-128"/>
              </a:rPr>
              <a:t>”</a:t>
            </a:r>
            <a:r>
              <a:rPr lang="en-US" altLang="ja-JP" sz="2800">
                <a:ea typeface="ＭＳ Ｐゴシック" charset="-128"/>
              </a:rPr>
              <a:t> trade unionism</a:t>
            </a:r>
          </a:p>
          <a:p>
            <a:pPr eaLnBrk="1" hangingPunct="1">
              <a:lnSpc>
                <a:spcPct val="90000"/>
              </a:lnSpc>
            </a:pPr>
            <a:r>
              <a:rPr lang="ja-JP" altLang="en-US" sz="2800">
                <a:ea typeface="ＭＳ Ｐゴシック" charset="-128"/>
              </a:rPr>
              <a:t>“</a:t>
            </a:r>
            <a:r>
              <a:rPr lang="en-US" altLang="ja-JP" sz="2800">
                <a:ea typeface="ＭＳ Ｐゴシック" charset="-128"/>
              </a:rPr>
              <a:t>Pure</a:t>
            </a:r>
            <a:r>
              <a:rPr lang="ja-JP" altLang="en-US" sz="2800">
                <a:ea typeface="ＭＳ Ｐゴシック" charset="-128"/>
              </a:rPr>
              <a:t>”</a:t>
            </a:r>
            <a:r>
              <a:rPr lang="en-US" altLang="ja-JP" sz="2800">
                <a:ea typeface="ＭＳ Ｐゴシック" charset="-128"/>
              </a:rPr>
              <a:t> because AFL stayed out of politics</a:t>
            </a:r>
          </a:p>
          <a:p>
            <a:pPr eaLnBrk="1" hangingPunct="1">
              <a:lnSpc>
                <a:spcPct val="90000"/>
              </a:lnSpc>
            </a:pPr>
            <a:r>
              <a:rPr lang="ja-JP" altLang="en-US" sz="2800">
                <a:ea typeface="ＭＳ Ｐゴシック" charset="-128"/>
              </a:rPr>
              <a:t>“</a:t>
            </a:r>
            <a:r>
              <a:rPr lang="en-US" altLang="ja-JP" sz="2800">
                <a:ea typeface="ＭＳ Ｐゴシック" charset="-128"/>
              </a:rPr>
              <a:t>Simple</a:t>
            </a:r>
            <a:r>
              <a:rPr lang="ja-JP" altLang="en-US" sz="2800">
                <a:ea typeface="ＭＳ Ｐゴシック" charset="-128"/>
              </a:rPr>
              <a:t>”</a:t>
            </a:r>
            <a:r>
              <a:rPr lang="en-US" altLang="ja-JP" sz="2800">
                <a:ea typeface="ＭＳ Ｐゴシック" charset="-128"/>
              </a:rPr>
              <a:t> because AFL organized only skilled workers</a:t>
            </a:r>
          </a:p>
          <a:p>
            <a:pPr eaLnBrk="1" hangingPunct="1">
              <a:lnSpc>
                <a:spcPct val="90000"/>
              </a:lnSpc>
            </a:pPr>
            <a:r>
              <a:rPr lang="en-US" altLang="en-US" sz="2800">
                <a:ea typeface="ＭＳ Ｐゴシック" charset="-128"/>
              </a:rPr>
              <a:t>1 million members by 1901 . . . </a:t>
            </a:r>
          </a:p>
        </p:txBody>
      </p:sp>
      <p:pic>
        <p:nvPicPr>
          <p:cNvPr id="81923" name="Picture 4" descr="3b20695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90600" y="2603500"/>
            <a:ext cx="1939925" cy="2151063"/>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7" dur="500"/>
                                        <p:tgtEl>
                                          <p:spTgt spid="563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2" dur="500"/>
                                        <p:tgtEl>
                                          <p:spTgt spid="563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17" dur="500"/>
                                        <p:tgtEl>
                                          <p:spTgt spid="563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blinds(horizontal)">
                                      <p:cBhvr>
                                        <p:cTn id="22"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idx="4294967295"/>
          </p:nvPr>
        </p:nvSpPr>
        <p:spPr>
          <a:xfrm>
            <a:off x="304800" y="457200"/>
            <a:ext cx="8686800" cy="1143000"/>
          </a:xfrm>
        </p:spPr>
        <p:txBody>
          <a:bodyPr/>
          <a:lstStyle/>
          <a:p>
            <a:pPr eaLnBrk="1" hangingPunct="1"/>
            <a:r>
              <a:rPr lang="en-US" altLang="en-US" sz="4000">
                <a:ea typeface="ＭＳ Ｐゴシック" charset="-128"/>
              </a:rPr>
              <a:t>Immigration to the U.S., 1871-1900</a:t>
            </a:r>
          </a:p>
        </p:txBody>
      </p:sp>
      <p:graphicFrame>
        <p:nvGraphicFramePr>
          <p:cNvPr id="57347" name="Group 3"/>
          <p:cNvGraphicFramePr>
            <a:graphicFrameLocks noGrp="1"/>
          </p:cNvGraphicFramePr>
          <p:nvPr/>
        </p:nvGraphicFramePr>
        <p:xfrm>
          <a:off x="228600" y="1524000"/>
          <a:ext cx="8686800" cy="4376738"/>
        </p:xfrm>
        <a:graphic>
          <a:graphicData uri="http://schemas.openxmlformats.org/drawingml/2006/table">
            <a:tbl>
              <a:tblPr/>
              <a:tblGrid>
                <a:gridCol w="1736725"/>
                <a:gridCol w="1738313"/>
                <a:gridCol w="1736725"/>
                <a:gridCol w="1738312"/>
                <a:gridCol w="1736725"/>
              </a:tblGrid>
              <a:tr h="1089025">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Century Gothic"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Century Gothic" charset="0"/>
                          <a:ea typeface="ＭＳ Ｐゴシック" charset="-128"/>
                        </a:rPr>
                        <a:t>1871-1880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Century Gothic" charset="0"/>
                          <a:ea typeface="ＭＳ Ｐゴシック" charset="-128"/>
                        </a:rPr>
                        <a:t>1881-1890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Century Gothic" charset="0"/>
                          <a:ea typeface="ＭＳ Ｐゴシック" charset="-128"/>
                        </a:rPr>
                        <a:t>1891-1900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Century Gothic" charset="0"/>
                          <a:ea typeface="ＭＳ Ｐゴシック" charset="-128"/>
                        </a:rPr>
                        <a:t>1901-1910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r>
              <a:tr h="739775">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charset="0"/>
                          <a:ea typeface="ＭＳ Ｐゴシック" charset="-128"/>
                        </a:rPr>
                        <a:t>From Europe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Century Gothic"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2,274,874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4,783,413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3,655,673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8,175,296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r>
              <a:tr h="561975">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charset="0"/>
                          <a:ea typeface="ＭＳ Ｐゴシック" charset="-128"/>
                        </a:rPr>
                        <a:t>From Asia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123,803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65,380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71,236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243,567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r>
              <a:tr h="896938">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charset="0"/>
                          <a:ea typeface="ＭＳ Ｐゴシック" charset="-128"/>
                        </a:rPr>
                        <a:t>From the Americas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404,044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425,967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38,972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361,888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r>
              <a:tr h="1089025">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Century Gothic" charset="0"/>
                          <a:ea typeface="ＭＳ Ｐゴシック" charset="-128"/>
                        </a:rPr>
                        <a:t>From everywhere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2,814,793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5,292,259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3,794,259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charset="0"/>
                          <a:ea typeface="ＭＳ Ｐゴシック" charset="-128"/>
                        </a:defRPr>
                      </a:lvl1pPr>
                      <a:lvl2pPr marL="742950" indent="-285750" eaLnBrk="0" hangingPunct="0">
                        <a:spcBef>
                          <a:spcPct val="20000"/>
                        </a:spcBef>
                        <a:buSzPct val="75000"/>
                        <a:buFont typeface="Wingdings" charset="2"/>
                        <a:defRPr sz="2400">
                          <a:solidFill>
                            <a:schemeClr val="tx1"/>
                          </a:solidFill>
                          <a:latin typeface="Century Gothic" charset="0"/>
                          <a:ea typeface="ＭＳ Ｐゴシック" charset="-128"/>
                        </a:defRPr>
                      </a:lvl2pPr>
                      <a:lvl3pPr marL="1143000" indent="-228600" eaLnBrk="0" hangingPunct="0">
                        <a:spcBef>
                          <a:spcPct val="20000"/>
                        </a:spcBef>
                        <a:buFont typeface="Wingdings" charset="2"/>
                        <a:defRPr sz="2000">
                          <a:solidFill>
                            <a:schemeClr val="tx1"/>
                          </a:solidFill>
                          <a:latin typeface="Century Gothic" charset="0"/>
                          <a:ea typeface="ＭＳ Ｐゴシック" charset="-128"/>
                        </a:defRPr>
                      </a:lvl3pPr>
                      <a:lvl4pPr marL="1600200" indent="-228600" eaLnBrk="0" hangingPunct="0">
                        <a:spcBef>
                          <a:spcPct val="20000"/>
                        </a:spcBef>
                        <a:buFont typeface="Wingdings" charset="2"/>
                        <a:defRPr>
                          <a:solidFill>
                            <a:schemeClr val="tx1"/>
                          </a:solidFill>
                          <a:latin typeface="Century Gothic" charset="0"/>
                          <a:ea typeface="ＭＳ Ｐゴシック" charset="-128"/>
                        </a:defRPr>
                      </a:lvl4pPr>
                      <a:lvl5pPr marL="2057400" indent="-228600" eaLnBrk="0" hangingPunct="0">
                        <a:spcBef>
                          <a:spcPct val="20000"/>
                        </a:spcBef>
                        <a:buFont typeface="Wingdings" charset="2"/>
                        <a:defRPr>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Wingdings" charset="2"/>
                        <a:defRPr>
                          <a:solidFill>
                            <a:schemeClr val="tx1"/>
                          </a:solidFill>
                          <a:latin typeface="Century Gothic"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entury Gothic" charset="0"/>
                          <a:ea typeface="ＭＳ Ｐゴシック" charset="-128"/>
                        </a:rPr>
                        <a:t>8,832,666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solid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altLang="en-US">
                <a:ea typeface="ＭＳ Ｐゴシック" charset="-128"/>
              </a:rPr>
              <a:t>The Tariff</a:t>
            </a:r>
          </a:p>
        </p:txBody>
      </p:sp>
      <p:sp>
        <p:nvSpPr>
          <p:cNvPr id="86018" name="Rectangle 3"/>
          <p:cNvSpPr>
            <a:spLocks noGrp="1" noChangeArrowheads="1"/>
          </p:cNvSpPr>
          <p:nvPr>
            <p:ph type="body" idx="1"/>
          </p:nvPr>
        </p:nvSpPr>
        <p:spPr>
          <a:xfrm>
            <a:off x="228600" y="2027238"/>
            <a:ext cx="5105400" cy="3992562"/>
          </a:xfrm>
        </p:spPr>
        <p:txBody>
          <a:bodyPr/>
          <a:lstStyle/>
          <a:p>
            <a:pPr algn="r" eaLnBrk="1" hangingPunct="1"/>
            <a:r>
              <a:rPr lang="en-US" altLang="en-US">
                <a:ea typeface="ＭＳ Ｐゴシック" charset="-128"/>
              </a:rPr>
              <a:t>Republicans say tariff good for industry and workers</a:t>
            </a:r>
          </a:p>
          <a:p>
            <a:pPr algn="r" eaLnBrk="1" hangingPunct="1"/>
            <a:r>
              <a:rPr lang="en-US" altLang="en-US">
                <a:ea typeface="ＭＳ Ｐゴシック" charset="-128"/>
              </a:rPr>
              <a:t>Democrats say its bad for farmers and consumers.</a:t>
            </a:r>
          </a:p>
        </p:txBody>
      </p:sp>
      <p:pic>
        <p:nvPicPr>
          <p:cNvPr id="860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17675"/>
            <a:ext cx="25908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5"/>
          <p:cNvSpPr txBox="1">
            <a:spLocks noChangeArrowheads="1"/>
          </p:cNvSpPr>
          <p:nvPr/>
        </p:nvSpPr>
        <p:spPr bwMode="auto">
          <a:xfrm>
            <a:off x="5562600" y="568325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An anti-tariff cartoon from a Democratic party paper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53244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43400"/>
            <a:ext cx="35052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6"/>
          <p:cNvSpPr txBox="1">
            <a:spLocks noChangeArrowheads="1"/>
          </p:cNvSpPr>
          <p:nvPr/>
        </p:nvSpPr>
        <p:spPr bwMode="auto">
          <a:xfrm>
            <a:off x="381000" y="685800"/>
            <a:ext cx="2438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algn="r" eaLnBrk="1" hangingPunct="1"/>
            <a:r>
              <a:rPr lang="en-US" altLang="en-US"/>
              <a:t>No sooner did the Chicago Columbian Centennial of 1893 conclude than the Depression of the 1890s began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381000" y="457200"/>
            <a:ext cx="6172200" cy="1143000"/>
          </a:xfrm>
        </p:spPr>
        <p:txBody>
          <a:bodyPr/>
          <a:lstStyle/>
          <a:p>
            <a:pPr eaLnBrk="1" hangingPunct="1"/>
            <a:r>
              <a:rPr lang="en-US" altLang="en-US">
                <a:ea typeface="ＭＳ Ｐゴシック" charset="-128"/>
              </a:rPr>
              <a:t>Coxey</a:t>
            </a:r>
            <a:r>
              <a:rPr lang="ja-JP" altLang="en-US">
                <a:ea typeface="ＭＳ Ｐゴシック" charset="-128"/>
              </a:rPr>
              <a:t>’</a:t>
            </a:r>
            <a:r>
              <a:rPr lang="en-US" altLang="ja-JP">
                <a:ea typeface="ＭＳ Ｐゴシック" charset="-128"/>
              </a:rPr>
              <a:t>s Army, 1893</a:t>
            </a:r>
            <a:endParaRPr lang="en-US" altLang="en-US">
              <a:ea typeface="ＭＳ Ｐゴシック" charset="-128"/>
            </a:endParaRPr>
          </a:p>
        </p:txBody>
      </p:sp>
      <p:pic>
        <p:nvPicPr>
          <p:cNvPr id="90114" name="Picture 4" descr="6770"/>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447800"/>
            <a:ext cx="5486400" cy="5080000"/>
          </a:xfrm>
          <a:noFill/>
        </p:spPr>
      </p:pic>
      <p:pic>
        <p:nvPicPr>
          <p:cNvPr id="90115" name="Picture 6" descr="AL01075"/>
          <p:cNvPicPr>
            <a:picLocks noChangeAspect="1" noChangeArrowheads="1"/>
          </p:cNvPicPr>
          <p:nvPr>
            <p:ph sz="half" idx="2"/>
          </p:nvPr>
        </p:nvPicPr>
        <p:blipFill>
          <a:blip r:embed="rId4">
            <a:alphaModFix amt="63000"/>
            <a:extLst>
              <a:ext uri="{28A0092B-C50C-407E-A947-70E740481C1C}">
                <a14:useLocalDpi xmlns:a14="http://schemas.microsoft.com/office/drawing/2010/main" val="0"/>
              </a:ext>
            </a:extLst>
          </a:blip>
          <a:srcRect/>
          <a:stretch>
            <a:fillRect/>
          </a:stretch>
        </p:blipFill>
        <p:spPr>
          <a:xfrm>
            <a:off x="5613400" y="1981200"/>
            <a:ext cx="3149600" cy="4038600"/>
          </a:xfrm>
          <a:solidFill>
            <a:schemeClr val="accent1">
              <a:alpha val="63136"/>
            </a:schemeClr>
          </a:solidFill>
          <a:ln w="19050">
            <a:solidFill>
              <a:srgbClr val="800000"/>
            </a:solid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4"/>
          <p:cNvSpPr>
            <a:spLocks noGrp="1" noChangeArrowheads="1"/>
          </p:cNvSpPr>
          <p:nvPr>
            <p:ph type="title"/>
          </p:nvPr>
        </p:nvSpPr>
        <p:spPr>
          <a:xfrm>
            <a:off x="304800" y="838200"/>
            <a:ext cx="5943600" cy="1143000"/>
          </a:xfrm>
        </p:spPr>
        <p:txBody>
          <a:bodyPr/>
          <a:lstStyle/>
          <a:p>
            <a:pPr eaLnBrk="1" hangingPunct="1"/>
            <a:r>
              <a:rPr lang="en-US" altLang="en-US" sz="4000">
                <a:ea typeface="ＭＳ Ｐゴシック" charset="-128"/>
              </a:rPr>
              <a:t>The Pullman Strike, 1894</a:t>
            </a:r>
          </a:p>
        </p:txBody>
      </p:sp>
      <p:pic>
        <p:nvPicPr>
          <p:cNvPr id="17414" name="Picture 6" descr="train_and_tro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38600"/>
            <a:ext cx="3429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soldier_with_t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09800"/>
            <a:ext cx="3048000" cy="304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8" descr="debs2"/>
          <p:cNvPicPr>
            <a:picLocks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400800" y="685800"/>
            <a:ext cx="2141538" cy="2514600"/>
          </a:xfrm>
          <a:noFill/>
          <a:ln w="12700">
            <a:solidFill>
              <a:srgbClr val="333300"/>
            </a:solidFill>
            <a:miter lim="800000"/>
            <a:headEnd/>
            <a:tailEnd/>
          </a:ln>
        </p:spPr>
      </p:pic>
      <p:sp>
        <p:nvSpPr>
          <p:cNvPr id="92165" name="Text Box 10"/>
          <p:cNvSpPr txBox="1">
            <a:spLocks noChangeArrowheads="1"/>
          </p:cNvSpPr>
          <p:nvPr/>
        </p:nvSpPr>
        <p:spPr bwMode="auto">
          <a:xfrm>
            <a:off x="457200" y="1981200"/>
            <a:ext cx="350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Strike collapses communications and economy of the entire eastern United States well into and past Chicago. First serious effort of industrial unionism to flex its muscle.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dissolve">
                                      <p:cBhvr>
                                        <p:cTn id="7" dur="500"/>
                                        <p:tgtEl>
                                          <p:spTgt spid="17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17416"/>
                                        </p:tgtEl>
                                      </p:cBhvr>
                                    </p:animEffect>
                                    <p:set>
                                      <p:cBhvr>
                                        <p:cTn id="12" dur="1" fill="hold">
                                          <p:stCondLst>
                                            <p:cond delay="499"/>
                                          </p:stCondLst>
                                        </p:cTn>
                                        <p:tgtEl>
                                          <p:spTgt spid="17416"/>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dissolve">
                                      <p:cBhvr>
                                        <p:cTn id="15" dur="500"/>
                                        <p:tgtEl>
                                          <p:spTgt spid="17415"/>
                                        </p:tgtEl>
                                      </p:cBhvr>
                                    </p:animEffect>
                                  </p:childTnLst>
                                </p:cTn>
                              </p:par>
                              <p:par>
                                <p:cTn id="16" presetID="9" presetClass="entr" presetSubtype="0" fill="hold" nodeType="withEffect">
                                  <p:stCondLst>
                                    <p:cond delay="0"/>
                                  </p:stCondLst>
                                  <p:childTnLst>
                                    <p:set>
                                      <p:cBhvr>
                                        <p:cTn id="17" dur="1" fill="hold">
                                          <p:stCondLst>
                                            <p:cond delay="0"/>
                                          </p:stCondLst>
                                        </p:cTn>
                                        <p:tgtEl>
                                          <p:spTgt spid="17414"/>
                                        </p:tgtEl>
                                        <p:attrNameLst>
                                          <p:attrName>style.visibility</p:attrName>
                                        </p:attrNameLst>
                                      </p:cBhvr>
                                      <p:to>
                                        <p:strVal val="visible"/>
                                      </p:to>
                                    </p:set>
                                    <p:animEffect transition="in" filter="dissolve">
                                      <p:cBhvr>
                                        <p:cTn id="18"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533400" y="381000"/>
            <a:ext cx="8229600" cy="1143000"/>
          </a:xfrm>
        </p:spPr>
        <p:txBody>
          <a:bodyPr/>
          <a:lstStyle/>
          <a:p>
            <a:pPr eaLnBrk="1" hangingPunct="1"/>
            <a:r>
              <a:rPr lang="en-US" altLang="en-US" sz="4000">
                <a:ea typeface="ＭＳ Ｐゴシック" charset="-128"/>
              </a:rPr>
              <a:t>Bryan</a:t>
            </a:r>
            <a:r>
              <a:rPr lang="ja-JP" altLang="en-US" sz="4000">
                <a:ea typeface="ＭＳ Ｐゴシック" charset="-128"/>
              </a:rPr>
              <a:t>’</a:t>
            </a:r>
            <a:r>
              <a:rPr lang="en-US" altLang="ja-JP" sz="4000">
                <a:ea typeface="ＭＳ Ｐゴシック" charset="-128"/>
              </a:rPr>
              <a:t>s 1896 political program</a:t>
            </a:r>
            <a:endParaRPr lang="en-US" altLang="en-US" sz="4000">
              <a:ea typeface="ＭＳ Ｐゴシック" charset="-128"/>
            </a:endParaRPr>
          </a:p>
        </p:txBody>
      </p:sp>
      <p:sp>
        <p:nvSpPr>
          <p:cNvPr id="94210" name="Rectangle 3"/>
          <p:cNvSpPr>
            <a:spLocks noGrp="1" noChangeArrowheads="1"/>
          </p:cNvSpPr>
          <p:nvPr>
            <p:ph type="body" sz="half" idx="1"/>
          </p:nvPr>
        </p:nvSpPr>
        <p:spPr>
          <a:xfrm>
            <a:off x="0" y="1371600"/>
            <a:ext cx="5105400" cy="4525963"/>
          </a:xfrm>
        </p:spPr>
        <p:txBody>
          <a:bodyPr/>
          <a:lstStyle/>
          <a:p>
            <a:pPr algn="r" eaLnBrk="1" hangingPunct="1"/>
            <a:r>
              <a:rPr lang="en-US" altLang="en-US" sz="2400">
                <a:ea typeface="ＭＳ Ｐゴシック" charset="-128"/>
              </a:rPr>
              <a:t>A graduated Federal income tax</a:t>
            </a:r>
          </a:p>
          <a:p>
            <a:pPr algn="r" eaLnBrk="1" hangingPunct="1"/>
            <a:r>
              <a:rPr lang="en-US" altLang="en-US" sz="2400">
                <a:ea typeface="ＭＳ Ｐゴシック" charset="-128"/>
              </a:rPr>
              <a:t>Direct election of United States Senators</a:t>
            </a:r>
          </a:p>
          <a:p>
            <a:pPr algn="r" eaLnBrk="1" hangingPunct="1"/>
            <a:r>
              <a:rPr lang="en-US" altLang="en-US" sz="2400">
                <a:ea typeface="ＭＳ Ｐゴシック" charset="-128"/>
              </a:rPr>
              <a:t>Greater regulation of the railroads, telegraph, and monopolies to protect consumers</a:t>
            </a:r>
          </a:p>
          <a:p>
            <a:pPr algn="r" eaLnBrk="1" hangingPunct="1"/>
            <a:r>
              <a:rPr lang="en-US" altLang="en-US" sz="2400">
                <a:ea typeface="ＭＳ Ｐゴシック" charset="-128"/>
              </a:rPr>
              <a:t>Lower tariffs to protect consumers</a:t>
            </a:r>
          </a:p>
          <a:p>
            <a:pPr algn="r" eaLnBrk="1" hangingPunct="1"/>
            <a:r>
              <a:rPr lang="en-US" altLang="en-US" sz="2400">
                <a:ea typeface="ＭＳ Ｐゴシック" charset="-128"/>
              </a:rPr>
              <a:t>Backing the dollar with silver as well as gold for a more flexible currency</a:t>
            </a:r>
          </a:p>
        </p:txBody>
      </p:sp>
      <p:pic>
        <p:nvPicPr>
          <p:cNvPr id="94211" name="Picture 4" descr="brya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80038" y="1828800"/>
            <a:ext cx="3306762" cy="3697288"/>
          </a:xfr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0601_030401"/>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3400" y="533400"/>
            <a:ext cx="5735638" cy="3990975"/>
          </a:xfrm>
          <a:noFill/>
        </p:spPr>
      </p:pic>
      <p:sp>
        <p:nvSpPr>
          <p:cNvPr id="96258" name="Text Box 3"/>
          <p:cNvSpPr txBox="1">
            <a:spLocks noChangeArrowheads="1"/>
          </p:cNvSpPr>
          <p:nvPr/>
        </p:nvSpPr>
        <p:spPr bwMode="auto">
          <a:xfrm>
            <a:off x="1371600" y="46482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algn="ctr" eaLnBrk="1" hangingPunct="1"/>
            <a:r>
              <a:rPr lang="en-US" altLang="en-US" sz="1800"/>
              <a:t>William Jennings Bryan, </a:t>
            </a:r>
            <a:r>
              <a:rPr lang="ja-JP" altLang="en-US" sz="1800"/>
              <a:t>“</a:t>
            </a:r>
            <a:r>
              <a:rPr lang="en-US" altLang="ja-JP" sz="1800"/>
              <a:t>Cross of Gold</a:t>
            </a:r>
            <a:r>
              <a:rPr lang="ja-JP" altLang="en-US" sz="1800"/>
              <a:t>”</a:t>
            </a:r>
            <a:r>
              <a:rPr lang="en-US" altLang="ja-JP" sz="1800"/>
              <a:t> speech, 1896</a:t>
            </a:r>
            <a:endParaRPr lang="en-US" altLang="en-US" sz="1800"/>
          </a:p>
        </p:txBody>
      </p:sp>
      <p:pic>
        <p:nvPicPr>
          <p:cNvPr id="962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514600"/>
            <a:ext cx="25320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5"/>
          <p:cNvSpPr txBox="1">
            <a:spLocks noChangeArrowheads="1"/>
          </p:cNvSpPr>
          <p:nvPr/>
        </p:nvSpPr>
        <p:spPr bwMode="auto">
          <a:xfrm>
            <a:off x="6172200" y="6064250"/>
            <a:ext cx="2362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600">
                <a:latin typeface="Verdana" charset="0"/>
              </a:rPr>
              <a:t>Republican William McKinley</a:t>
            </a:r>
          </a:p>
        </p:txBody>
      </p:sp>
      <p:pic>
        <p:nvPicPr>
          <p:cNvPr id="9626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904875"/>
            <a:ext cx="124936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Text Box 7"/>
          <p:cNvSpPr txBox="1">
            <a:spLocks noChangeArrowheads="1"/>
          </p:cNvSpPr>
          <p:nvPr/>
        </p:nvSpPr>
        <p:spPr bwMode="auto">
          <a:xfrm>
            <a:off x="7467600" y="981075"/>
            <a:ext cx="121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latin typeface="Verdana" charset="0"/>
              </a:rPr>
              <a:t>Tom Watson of the People</a:t>
            </a:r>
            <a:r>
              <a:rPr lang="ja-JP" altLang="en-US" sz="1800">
                <a:latin typeface="Verdana" charset="0"/>
              </a:rPr>
              <a:t>’</a:t>
            </a:r>
            <a:r>
              <a:rPr lang="en-US" altLang="ja-JP" sz="1800">
                <a:latin typeface="Verdana" charset="0"/>
              </a:rPr>
              <a:t>s Party</a:t>
            </a:r>
            <a:endParaRPr lang="en-US" altLang="en-US" sz="1800">
              <a:latin typeface="Verdana" charset="0"/>
            </a:endParaRPr>
          </a:p>
        </p:txBody>
      </p:sp>
      <p:sp>
        <p:nvSpPr>
          <p:cNvPr id="96263" name="Text Box 8"/>
          <p:cNvSpPr txBox="1">
            <a:spLocks noChangeArrowheads="1"/>
          </p:cNvSpPr>
          <p:nvPr/>
        </p:nvSpPr>
        <p:spPr bwMode="auto">
          <a:xfrm>
            <a:off x="609600" y="5562600"/>
            <a:ext cx="510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a:latin typeface="Verdana" charset="0"/>
              </a:rPr>
              <a:t>Election of 1896: McKinley beats Bryan, 51 to 46.7 %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0"/>
            <a:ext cx="64389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7600"/>
            <a:ext cx="44958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6"/>
          <p:cNvSpPr txBox="1">
            <a:spLocks noChangeArrowheads="1"/>
          </p:cNvSpPr>
          <p:nvPr/>
        </p:nvSpPr>
        <p:spPr bwMode="auto">
          <a:xfrm>
            <a:off x="381000" y="2057400"/>
            <a:ext cx="1752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algn="r" eaLnBrk="1" hangingPunct="1"/>
            <a:r>
              <a:rPr lang="en-US" altLang="en-US" sz="2800"/>
              <a:t>Ludlow state militia</a:t>
            </a:r>
          </a:p>
        </p:txBody>
      </p:sp>
      <p:sp>
        <p:nvSpPr>
          <p:cNvPr id="24580" name="Text Box 7"/>
          <p:cNvSpPr txBox="1">
            <a:spLocks noChangeArrowheads="1"/>
          </p:cNvSpPr>
          <p:nvPr/>
        </p:nvSpPr>
        <p:spPr bwMode="auto">
          <a:xfrm>
            <a:off x="5105400" y="56388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The </a:t>
            </a:r>
            <a:r>
              <a:rPr lang="ja-JP" altLang="en-US" sz="1800"/>
              <a:t>“</a:t>
            </a:r>
            <a:r>
              <a:rPr lang="en-US" altLang="ja-JP" sz="1800"/>
              <a:t>Death Special</a:t>
            </a:r>
            <a:r>
              <a:rPr lang="ja-JP" altLang="en-US" sz="1800"/>
              <a:t>”</a:t>
            </a:r>
            <a:endParaRPr lang="en-US" altLang="en-US" sz="180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en-US" altLang="en-US" sz="4000">
                <a:ea typeface="ＭＳ Ｐゴシック" charset="-128"/>
              </a:rPr>
              <a:t>$tate department, 1898:</a:t>
            </a:r>
            <a:br>
              <a:rPr lang="en-US" altLang="en-US" sz="4000">
                <a:ea typeface="ＭＳ Ｐゴシック" charset="-128"/>
              </a:rPr>
            </a:br>
            <a:r>
              <a:rPr lang="en-US" altLang="en-US" sz="4000">
                <a:ea typeface="ＭＳ Ｐゴシック" charset="-128"/>
              </a:rPr>
              <a:t>We need new market$!</a:t>
            </a:r>
          </a:p>
        </p:txBody>
      </p:sp>
      <p:sp>
        <p:nvSpPr>
          <p:cNvPr id="98306" name="Rectangle 3"/>
          <p:cNvSpPr>
            <a:spLocks noGrp="1" noChangeArrowheads="1"/>
          </p:cNvSpPr>
          <p:nvPr>
            <p:ph type="body" idx="1"/>
          </p:nvPr>
        </p:nvSpPr>
        <p:spPr>
          <a:xfrm>
            <a:off x="381000" y="2209800"/>
            <a:ext cx="8229600" cy="3992563"/>
          </a:xfrm>
        </p:spPr>
        <p:txBody>
          <a:bodyPr/>
          <a:lstStyle/>
          <a:p>
            <a:pPr eaLnBrk="1" hangingPunct="1">
              <a:lnSpc>
                <a:spcPct val="90000"/>
              </a:lnSpc>
            </a:pPr>
            <a:r>
              <a:rPr lang="ja-JP" altLang="en-US" sz="2800">
                <a:ea typeface="ＭＳ Ｐゴシック" charset="-128"/>
              </a:rPr>
              <a:t>“</a:t>
            </a:r>
            <a:r>
              <a:rPr lang="en-US" altLang="ja-JP" sz="2800">
                <a:ea typeface="ＭＳ Ｐゴシック" charset="-128"/>
              </a:rPr>
              <a:t>It seems to be conceded that every year we shall be confronted with an increasing surplus of manufactured goods for sale in foreign markets if American operatives and artisans are to be kept employed the year around. The enlargement of foreign consumption of the products of our mills and workshops has, therefore, become a serious problem of statesmanship as well as of commerce.</a:t>
            </a:r>
            <a:r>
              <a:rPr lang="ja-JP" altLang="en-US" sz="2800">
                <a:ea typeface="ＭＳ Ｐゴシック" charset="-128"/>
              </a:rPr>
              <a:t>”</a:t>
            </a:r>
            <a:endParaRPr lang="en-US" altLang="ja-JP" sz="2800">
              <a:ea typeface="ＭＳ Ｐゴシック" charset="-128"/>
            </a:endParaRPr>
          </a:p>
          <a:p>
            <a:pPr eaLnBrk="1" hangingPunct="1">
              <a:lnSpc>
                <a:spcPct val="90000"/>
              </a:lnSpc>
            </a:pPr>
            <a:endParaRPr lang="en-US" altLang="en-US" sz="2800">
              <a:ea typeface="ＭＳ Ｐゴシック"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altLang="en-US">
                <a:ea typeface="ＭＳ Ｐゴシック" charset="-128"/>
              </a:rPr>
              <a:t>Progressivism</a:t>
            </a:r>
          </a:p>
        </p:txBody>
      </p:sp>
      <p:sp>
        <p:nvSpPr>
          <p:cNvPr id="100354" name="Rectangle 3"/>
          <p:cNvSpPr>
            <a:spLocks noGrp="1" noChangeArrowheads="1"/>
          </p:cNvSpPr>
          <p:nvPr>
            <p:ph type="body" idx="1"/>
          </p:nvPr>
        </p:nvSpPr>
        <p:spPr>
          <a:xfrm>
            <a:off x="3810000" y="1981200"/>
            <a:ext cx="4800600" cy="3992563"/>
          </a:xfrm>
        </p:spPr>
        <p:txBody>
          <a:bodyPr/>
          <a:lstStyle/>
          <a:p>
            <a:pPr eaLnBrk="1" hangingPunct="1">
              <a:lnSpc>
                <a:spcPct val="80000"/>
              </a:lnSpc>
            </a:pPr>
            <a:r>
              <a:rPr lang="en-US" altLang="en-US" sz="2800">
                <a:ea typeface="ＭＳ Ｐゴシック" charset="-128"/>
              </a:rPr>
              <a:t>Emphasis on pragmatic, non-ideological reform</a:t>
            </a:r>
          </a:p>
          <a:p>
            <a:pPr eaLnBrk="1" hangingPunct="1">
              <a:lnSpc>
                <a:spcPct val="80000"/>
              </a:lnSpc>
            </a:pPr>
            <a:r>
              <a:rPr lang="en-US" altLang="en-US" sz="2800">
                <a:ea typeface="ＭＳ Ｐゴシック" charset="-128"/>
              </a:rPr>
              <a:t>Called for more direct, democratic government</a:t>
            </a:r>
          </a:p>
          <a:p>
            <a:pPr eaLnBrk="1" hangingPunct="1">
              <a:lnSpc>
                <a:spcPct val="80000"/>
              </a:lnSpc>
            </a:pPr>
            <a:r>
              <a:rPr lang="en-US" altLang="en-US" sz="2800">
                <a:ea typeface="ＭＳ Ｐゴシック" charset="-128"/>
              </a:rPr>
              <a:t>Accepted the corporation as a fact of life to be regulated and managed</a:t>
            </a:r>
          </a:p>
          <a:p>
            <a:pPr eaLnBrk="1" hangingPunct="1">
              <a:lnSpc>
                <a:spcPct val="80000"/>
              </a:lnSpc>
            </a:pPr>
            <a:r>
              <a:rPr lang="en-US" altLang="en-US" sz="2800">
                <a:ea typeface="ＭＳ Ｐゴシック" charset="-128"/>
              </a:rPr>
              <a:t>Did not establish safety net reforms</a:t>
            </a:r>
          </a:p>
          <a:p>
            <a:pPr eaLnBrk="1" hangingPunct="1">
              <a:lnSpc>
                <a:spcPct val="80000"/>
              </a:lnSpc>
            </a:pPr>
            <a:endParaRPr lang="en-US" altLang="en-US" sz="2800">
              <a:ea typeface="ＭＳ Ｐゴシック" charset="-128"/>
            </a:endParaRPr>
          </a:p>
        </p:txBody>
      </p:sp>
      <p:pic>
        <p:nvPicPr>
          <p:cNvPr id="1003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157956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819400"/>
            <a:ext cx="19589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6"/>
          <p:cNvSpPr txBox="1">
            <a:spLocks noChangeArrowheads="1"/>
          </p:cNvSpPr>
          <p:nvPr/>
        </p:nvSpPr>
        <p:spPr bwMode="auto">
          <a:xfrm>
            <a:off x="609600" y="3505200"/>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Jane Addams and John Dewey</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228600" y="152400"/>
            <a:ext cx="8229600" cy="1143000"/>
          </a:xfrm>
        </p:spPr>
        <p:txBody>
          <a:bodyPr/>
          <a:lstStyle/>
          <a:p>
            <a:pPr eaLnBrk="1" hangingPunct="1"/>
            <a:r>
              <a:rPr lang="en-US" altLang="en-US">
                <a:ea typeface="ＭＳ Ｐゴシック" charset="-128"/>
              </a:rPr>
              <a:t>Federal Income Tax, 1913</a:t>
            </a:r>
          </a:p>
        </p:txBody>
      </p:sp>
      <p:sp>
        <p:nvSpPr>
          <p:cNvPr id="102402" name="Rectangle 3"/>
          <p:cNvSpPr>
            <a:spLocks noGrp="1" noChangeArrowheads="1"/>
          </p:cNvSpPr>
          <p:nvPr>
            <p:ph type="body" idx="1"/>
          </p:nvPr>
        </p:nvSpPr>
        <p:spPr>
          <a:xfrm>
            <a:off x="152400" y="1524000"/>
            <a:ext cx="4953000" cy="3992563"/>
          </a:xfrm>
        </p:spPr>
        <p:txBody>
          <a:bodyPr/>
          <a:lstStyle/>
          <a:p>
            <a:pPr eaLnBrk="1" hangingPunct="1">
              <a:lnSpc>
                <a:spcPct val="90000"/>
              </a:lnSpc>
            </a:pPr>
            <a:r>
              <a:rPr lang="en-US" altLang="en-US" sz="2800">
                <a:ea typeface="ＭＳ Ｐゴシック" charset="-128"/>
              </a:rPr>
              <a:t>1895: Supreme Court declares Federal income tax unconstitutional</a:t>
            </a:r>
          </a:p>
          <a:p>
            <a:pPr eaLnBrk="1" hangingPunct="1">
              <a:lnSpc>
                <a:spcPct val="90000"/>
              </a:lnSpc>
            </a:pPr>
            <a:r>
              <a:rPr lang="en-US" altLang="en-US" sz="2800">
                <a:ea typeface="ＭＳ Ｐゴシック" charset="-128"/>
              </a:rPr>
              <a:t>1913: Congress and the states ratify the 16</a:t>
            </a:r>
            <a:r>
              <a:rPr lang="en-US" altLang="en-US" sz="2800" baseline="30000">
                <a:ea typeface="ＭＳ Ｐゴシック" charset="-128"/>
              </a:rPr>
              <a:t>th</a:t>
            </a:r>
            <a:r>
              <a:rPr lang="en-US" altLang="en-US" sz="2800">
                <a:ea typeface="ＭＳ Ｐゴシック" charset="-128"/>
              </a:rPr>
              <a:t> amendment, which gave Congress the right to levy direct taxes</a:t>
            </a:r>
          </a:p>
          <a:p>
            <a:pPr eaLnBrk="1" hangingPunct="1">
              <a:lnSpc>
                <a:spcPct val="90000"/>
              </a:lnSpc>
            </a:pPr>
            <a:r>
              <a:rPr lang="en-US" altLang="en-US" sz="2800">
                <a:ea typeface="ＭＳ Ｐゴシック" charset="-128"/>
              </a:rPr>
              <a:t>1913: Congress puts 1 percent tax on individual and corporate incomes over 4,000 a year</a:t>
            </a:r>
          </a:p>
          <a:p>
            <a:pPr eaLnBrk="1" hangingPunct="1">
              <a:lnSpc>
                <a:spcPct val="90000"/>
              </a:lnSpc>
            </a:pPr>
            <a:endParaRPr lang="en-US" altLang="en-US" sz="2800">
              <a:ea typeface="ＭＳ Ｐゴシック" charset="-128"/>
            </a:endParaRPr>
          </a:p>
        </p:txBody>
      </p:sp>
      <p:pic>
        <p:nvPicPr>
          <p:cNvPr id="1024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43025"/>
            <a:ext cx="3873500" cy="528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584325"/>
            <a:ext cx="504825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3"/>
          <p:cNvSpPr>
            <a:spLocks noGrp="1" noChangeArrowheads="1"/>
          </p:cNvSpPr>
          <p:nvPr>
            <p:ph type="title"/>
          </p:nvPr>
        </p:nvSpPr>
        <p:spPr>
          <a:xfrm>
            <a:off x="457200" y="457200"/>
            <a:ext cx="8229600" cy="1143000"/>
          </a:xfrm>
        </p:spPr>
        <p:txBody>
          <a:bodyPr/>
          <a:lstStyle/>
          <a:p>
            <a:pPr eaLnBrk="1" hangingPunct="1"/>
            <a:r>
              <a:rPr lang="en-US" altLang="en-US">
                <a:ea typeface="ＭＳ Ｐゴシック" charset="-128"/>
              </a:rPr>
              <a:t>The Federal Reserve System</a:t>
            </a:r>
            <a:br>
              <a:rPr lang="en-US" altLang="en-US">
                <a:ea typeface="ＭＳ Ｐゴシック" charset="-128"/>
              </a:rPr>
            </a:br>
            <a:r>
              <a:rPr lang="en-US" altLang="en-US" sz="1600">
                <a:ea typeface="ＭＳ Ｐゴシック" charset="-128"/>
              </a:rPr>
              <a:t>created on December 23, 1913</a:t>
            </a:r>
            <a:endParaRPr lang="en-US" altLang="en-US">
              <a:ea typeface="ＭＳ Ｐゴシック" charset="-128"/>
            </a:endParaRPr>
          </a:p>
        </p:txBody>
      </p:sp>
      <p:sp>
        <p:nvSpPr>
          <p:cNvPr id="104451" name="Text Box 4"/>
          <p:cNvSpPr txBox="1">
            <a:spLocks noChangeArrowheads="1"/>
          </p:cNvSpPr>
          <p:nvPr/>
        </p:nvSpPr>
        <p:spPr bwMode="auto">
          <a:xfrm>
            <a:off x="762000" y="4627563"/>
            <a:ext cx="7848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buFontTx/>
              <a:buChar char="•"/>
            </a:pPr>
            <a:r>
              <a:rPr lang="en-US" altLang="en-US" sz="1800" b="1"/>
              <a:t>Chair, Vice Chair, and Board of Governors appointed by the President (of the United States)</a:t>
            </a:r>
          </a:p>
          <a:p>
            <a:pPr eaLnBrk="1" hangingPunct="1">
              <a:buFontTx/>
              <a:buChar char="•"/>
            </a:pPr>
            <a:r>
              <a:rPr lang="en-US" altLang="en-US" sz="1800" b="1"/>
              <a:t>Individual banks belong to 12 regional banks and keep some of their money in the regional banks</a:t>
            </a:r>
          </a:p>
          <a:p>
            <a:pPr eaLnBrk="1" hangingPunct="1">
              <a:buFontTx/>
              <a:buChar char="•"/>
            </a:pPr>
            <a:r>
              <a:rPr lang="en-US" altLang="en-US" sz="1800" b="1"/>
              <a:t>The Federal Reserve lends money to banks at the Prime Rate, determined by the Board of Governors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609600"/>
            <a:ext cx="8229600" cy="1143000"/>
          </a:xfrm>
        </p:spPr>
        <p:txBody>
          <a:bodyPr/>
          <a:lstStyle/>
          <a:p>
            <a:pPr eaLnBrk="1" hangingPunct="1"/>
            <a:r>
              <a:rPr lang="en-US" altLang="en-US">
                <a:ea typeface="ＭＳ Ｐゴシック" charset="-128"/>
              </a:rPr>
              <a:t>The Clayton Act, 1914</a:t>
            </a:r>
          </a:p>
        </p:txBody>
      </p:sp>
      <p:sp>
        <p:nvSpPr>
          <p:cNvPr id="106498" name="Rectangle 3"/>
          <p:cNvSpPr>
            <a:spLocks noGrp="1" noChangeArrowheads="1"/>
          </p:cNvSpPr>
          <p:nvPr>
            <p:ph type="body" idx="1"/>
          </p:nvPr>
        </p:nvSpPr>
        <p:spPr>
          <a:xfrm>
            <a:off x="457200" y="1676400"/>
            <a:ext cx="4343400" cy="3992563"/>
          </a:xfrm>
        </p:spPr>
        <p:txBody>
          <a:bodyPr/>
          <a:lstStyle/>
          <a:p>
            <a:pPr eaLnBrk="1" hangingPunct="1"/>
            <a:r>
              <a:rPr lang="en-US" altLang="en-US" sz="2400">
                <a:ea typeface="ＭＳ Ｐゴシック" charset="-128"/>
              </a:rPr>
              <a:t>Specifically listed trade practices that were unlawful (so they couldn</a:t>
            </a:r>
            <a:r>
              <a:rPr lang="ja-JP" altLang="en-US" sz="2400">
                <a:ea typeface="ＭＳ Ｐゴシック" charset="-128"/>
              </a:rPr>
              <a:t>’</a:t>
            </a:r>
            <a:r>
              <a:rPr lang="en-US" altLang="ja-JP" sz="2400">
                <a:ea typeface="ＭＳ Ｐゴシック" charset="-128"/>
              </a:rPr>
              <a:t>t be called </a:t>
            </a:r>
            <a:r>
              <a:rPr lang="ja-JP" altLang="en-US" sz="2400">
                <a:ea typeface="ＭＳ Ｐゴシック" charset="-128"/>
              </a:rPr>
              <a:t>“</a:t>
            </a:r>
            <a:r>
              <a:rPr lang="en-US" altLang="ja-JP" sz="2400">
                <a:ea typeface="ＭＳ Ｐゴシック" charset="-128"/>
              </a:rPr>
              <a:t>manufacturing</a:t>
            </a:r>
            <a:r>
              <a:rPr lang="ja-JP" altLang="en-US" sz="2400">
                <a:ea typeface="ＭＳ Ｐゴシック" charset="-128"/>
              </a:rPr>
              <a:t>”</a:t>
            </a:r>
            <a:r>
              <a:rPr lang="en-US" altLang="ja-JP" sz="2400">
                <a:ea typeface="ＭＳ Ｐゴシック" charset="-128"/>
              </a:rPr>
              <a:t> practices)</a:t>
            </a:r>
          </a:p>
          <a:p>
            <a:pPr eaLnBrk="1" hangingPunct="1"/>
            <a:r>
              <a:rPr lang="en-US" altLang="en-US" sz="2400">
                <a:ea typeface="ＭＳ Ｐゴシック" charset="-128"/>
              </a:rPr>
              <a:t>Prohibited </a:t>
            </a:r>
            <a:r>
              <a:rPr lang="ja-JP" altLang="en-US" sz="2400">
                <a:ea typeface="ＭＳ Ｐゴシック" charset="-128"/>
              </a:rPr>
              <a:t>“</a:t>
            </a:r>
            <a:r>
              <a:rPr lang="en-US" altLang="ja-JP" sz="2400">
                <a:ea typeface="ＭＳ Ｐゴシック" charset="-128"/>
              </a:rPr>
              <a:t>interlocking directorates</a:t>
            </a:r>
            <a:r>
              <a:rPr lang="ja-JP" altLang="en-US" sz="2400">
                <a:ea typeface="ＭＳ Ｐゴシック" charset="-128"/>
              </a:rPr>
              <a:t>”</a:t>
            </a:r>
            <a:r>
              <a:rPr lang="en-US" altLang="ja-JP" sz="2400">
                <a:ea typeface="ＭＳ Ｐゴシック" charset="-128"/>
              </a:rPr>
              <a:t> in corporations</a:t>
            </a:r>
          </a:p>
          <a:p>
            <a:pPr eaLnBrk="1" hangingPunct="1"/>
            <a:r>
              <a:rPr lang="en-US" altLang="en-US" sz="2400">
                <a:ea typeface="ＭＳ Ｐゴシック" charset="-128"/>
              </a:rPr>
              <a:t>Unions could not be enjoined when </a:t>
            </a:r>
            <a:r>
              <a:rPr lang="ja-JP" altLang="en-US" sz="2400">
                <a:ea typeface="ＭＳ Ｐゴシック" charset="-128"/>
              </a:rPr>
              <a:t>“</a:t>
            </a:r>
            <a:r>
              <a:rPr lang="en-US" altLang="ja-JP" sz="2400">
                <a:ea typeface="ＭＳ Ｐゴシック" charset="-128"/>
              </a:rPr>
              <a:t>acting legally.</a:t>
            </a:r>
            <a:r>
              <a:rPr lang="ja-JP" altLang="en-US" sz="2400">
                <a:ea typeface="ＭＳ Ｐゴシック" charset="-128"/>
              </a:rPr>
              <a:t>”</a:t>
            </a:r>
            <a:endParaRPr lang="en-US" altLang="ja-JP" sz="2400">
              <a:ea typeface="ＭＳ Ｐゴシック" charset="-128"/>
            </a:endParaRPr>
          </a:p>
          <a:p>
            <a:pPr eaLnBrk="1" hangingPunct="1"/>
            <a:endParaRPr lang="en-US" altLang="en-US" sz="2400">
              <a:ea typeface="ＭＳ Ｐゴシック" charset="-128"/>
            </a:endParaRPr>
          </a:p>
        </p:txBody>
      </p:sp>
      <p:pic>
        <p:nvPicPr>
          <p:cNvPr id="1064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2083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women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24844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6" name="Picture 3" descr="Geritol - high potency dietary suppl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19200"/>
            <a:ext cx="21240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4"/>
          <p:cNvSpPr txBox="1">
            <a:spLocks noChangeArrowheads="1"/>
          </p:cNvSpPr>
          <p:nvPr/>
        </p:nvSpPr>
        <p:spPr bwMode="auto">
          <a:xfrm>
            <a:off x="3657600" y="3733800"/>
            <a:ext cx="434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1959: Federal Trade Commission waged a 15 year campaign to get the makers of Geritol to stop saying that it cured </a:t>
            </a:r>
            <a:r>
              <a:rPr lang="ja-JP" altLang="en-US" sz="1800"/>
              <a:t>“</a:t>
            </a:r>
            <a:r>
              <a:rPr lang="en-US" altLang="ja-JP" sz="1800"/>
              <a:t>iron poor tired blood,</a:t>
            </a:r>
            <a:r>
              <a:rPr lang="ja-JP" altLang="en-US" sz="1800"/>
              <a:t>”</a:t>
            </a:r>
            <a:r>
              <a:rPr lang="en-US" altLang="ja-JP" sz="1800"/>
              <a:t> which it didn</a:t>
            </a:r>
            <a:r>
              <a:rPr lang="ja-JP" altLang="en-US" sz="1800"/>
              <a:t>’</a:t>
            </a:r>
            <a:r>
              <a:rPr lang="en-US" altLang="ja-JP" sz="1800"/>
              <a:t>t.</a:t>
            </a:r>
            <a:endParaRPr lang="en-US" altLang="en-US" sz="1800"/>
          </a:p>
        </p:txBody>
      </p:sp>
      <p:sp>
        <p:nvSpPr>
          <p:cNvPr id="108548" name="Text Box 5"/>
          <p:cNvSpPr txBox="1">
            <a:spLocks noChangeArrowheads="1"/>
          </p:cNvSpPr>
          <p:nvPr/>
        </p:nvSpPr>
        <p:spPr bwMode="auto">
          <a:xfrm>
            <a:off x="838200" y="5029200"/>
            <a:ext cx="5638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1950s: Companies that manufactured </a:t>
            </a:r>
            <a:r>
              <a:rPr lang="ja-JP" altLang="en-US" sz="1800"/>
              <a:t>“</a:t>
            </a:r>
            <a:r>
              <a:rPr lang="en-US" altLang="ja-JP" sz="1800"/>
              <a:t>little liver pills</a:t>
            </a:r>
            <a:r>
              <a:rPr lang="ja-JP" altLang="en-US" sz="1800"/>
              <a:t>”</a:t>
            </a:r>
            <a:r>
              <a:rPr lang="en-US" altLang="ja-JP" sz="1800"/>
              <a:t> admitted to the FTC that the pills had no impact on the human liver.</a:t>
            </a:r>
            <a:endParaRPr lang="en-US" altLang="en-US" sz="1800"/>
          </a:p>
        </p:txBody>
      </p:sp>
      <p:sp>
        <p:nvSpPr>
          <p:cNvPr id="108549" name="Rectangle 6"/>
          <p:cNvSpPr>
            <a:spLocks noGrp="1" noChangeArrowheads="1"/>
          </p:cNvSpPr>
          <p:nvPr>
            <p:ph type="title"/>
          </p:nvPr>
        </p:nvSpPr>
        <p:spPr>
          <a:xfrm>
            <a:off x="533400" y="304800"/>
            <a:ext cx="8229600" cy="1143000"/>
          </a:xfrm>
        </p:spPr>
        <p:txBody>
          <a:bodyPr/>
          <a:lstStyle/>
          <a:p>
            <a:pPr eaLnBrk="1" hangingPunct="1"/>
            <a:r>
              <a:rPr lang="en-US" altLang="en-US">
                <a:ea typeface="ＭＳ Ｐゴシック" charset="-128"/>
              </a:rPr>
              <a:t>Federal Trade Commission</a:t>
            </a:r>
          </a:p>
        </p:txBody>
      </p:sp>
      <p:sp>
        <p:nvSpPr>
          <p:cNvPr id="108550" name="Rectangle 7"/>
          <p:cNvSpPr>
            <a:spLocks noGrp="1" noChangeArrowheads="1"/>
          </p:cNvSpPr>
          <p:nvPr>
            <p:ph type="body" idx="1"/>
          </p:nvPr>
        </p:nvSpPr>
        <p:spPr>
          <a:xfrm>
            <a:off x="5867400" y="1371600"/>
            <a:ext cx="2667000" cy="2286000"/>
          </a:xfrm>
        </p:spPr>
        <p:txBody>
          <a:bodyPr/>
          <a:lstStyle/>
          <a:p>
            <a:pPr eaLnBrk="1" hangingPunct="1"/>
            <a:r>
              <a:rPr lang="en-US" altLang="en-US" sz="2400">
                <a:ea typeface="ＭＳ Ｐゴシック" charset="-128"/>
              </a:rPr>
              <a:t>Investigated unfair trade practices</a:t>
            </a:r>
          </a:p>
          <a:p>
            <a:pPr eaLnBrk="1" hangingPunct="1"/>
            <a:r>
              <a:rPr lang="en-US" altLang="en-US" sz="2400">
                <a:ea typeface="ＭＳ Ｐゴシック" charset="-128"/>
              </a:rPr>
              <a:t>Unfair methods of competition</a:t>
            </a:r>
          </a:p>
        </p:txBody>
      </p:sp>
      <p:sp>
        <p:nvSpPr>
          <p:cNvPr id="108551" name="Text Box 8"/>
          <p:cNvSpPr txBox="1">
            <a:spLocks noChangeArrowheads="1"/>
          </p:cNvSpPr>
          <p:nvPr/>
        </p:nvSpPr>
        <p:spPr bwMode="auto">
          <a:xfrm>
            <a:off x="6400800" y="5943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hlinkClick r:id="rId5"/>
              </a:rPr>
              <a:t>Phishing videos</a:t>
            </a:r>
            <a:endParaRPr lang="en-US" altLang="en-US" sz="1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tLang="en-US">
                <a:ea typeface="ＭＳ Ｐゴシック" charset="-128"/>
              </a:rPr>
              <a:t>Limits of progressivism</a:t>
            </a:r>
          </a:p>
        </p:txBody>
      </p:sp>
      <p:sp>
        <p:nvSpPr>
          <p:cNvPr id="110594" name="Content Placeholder 2"/>
          <p:cNvSpPr>
            <a:spLocks noGrp="1"/>
          </p:cNvSpPr>
          <p:nvPr>
            <p:ph idx="1"/>
          </p:nvPr>
        </p:nvSpPr>
        <p:spPr>
          <a:xfrm>
            <a:off x="609600" y="1905000"/>
            <a:ext cx="4419600" cy="3992563"/>
          </a:xfrm>
        </p:spPr>
        <p:txBody>
          <a:bodyPr/>
          <a:lstStyle/>
          <a:p>
            <a:r>
              <a:rPr lang="en-US" altLang="en-US" sz="2800">
                <a:ea typeface="ＭＳ Ｐゴシック" charset="-128"/>
              </a:rPr>
              <a:t>Absence of </a:t>
            </a:r>
          </a:p>
          <a:p>
            <a:pPr lvl="1"/>
            <a:r>
              <a:rPr lang="en-US" altLang="en-US" sz="2400">
                <a:ea typeface="ＭＳ Ｐゴシック" charset="-128"/>
              </a:rPr>
              <a:t>Welfare state provisions</a:t>
            </a:r>
          </a:p>
          <a:p>
            <a:pPr lvl="1"/>
            <a:r>
              <a:rPr lang="en-US" altLang="en-US" sz="2400">
                <a:ea typeface="ＭＳ Ｐゴシック" charset="-128"/>
              </a:rPr>
              <a:t>Oversight of the financial sector (particularly the stock market)</a:t>
            </a:r>
          </a:p>
          <a:p>
            <a:pPr lvl="1"/>
            <a:r>
              <a:rPr lang="en-US" altLang="en-US" sz="2400">
                <a:ea typeface="ＭＳ Ｐゴシック" charset="-128"/>
              </a:rPr>
              <a:t>Public investment</a:t>
            </a:r>
          </a:p>
          <a:p>
            <a:pPr lvl="1"/>
            <a:r>
              <a:rPr lang="en-US" altLang="en-US" sz="2400">
                <a:ea typeface="ＭＳ Ｐゴシック" charset="-128"/>
              </a:rPr>
              <a:t>Explicit recognition of unions</a:t>
            </a:r>
          </a:p>
          <a:p>
            <a:pPr lvl="1"/>
            <a:r>
              <a:rPr lang="en-US" altLang="en-US" sz="2400">
                <a:ea typeface="ＭＳ Ｐゴシック" charset="-128"/>
              </a:rPr>
              <a:t>Racism</a:t>
            </a:r>
          </a:p>
        </p:txBody>
      </p:sp>
      <p:pic>
        <p:nvPicPr>
          <p:cNvPr id="1105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09800"/>
            <a:ext cx="2486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838200"/>
            <a:ext cx="8229600" cy="1143000"/>
          </a:xfrm>
        </p:spPr>
        <p:txBody>
          <a:bodyPr/>
          <a:lstStyle/>
          <a:p>
            <a:pPr eaLnBrk="1" hangingPunct="1"/>
            <a:r>
              <a:rPr lang="en-US" altLang="en-US" sz="4000">
                <a:ea typeface="ＭＳ Ｐゴシック" charset="-128"/>
              </a:rPr>
              <a:t>Mother Jones </a:t>
            </a:r>
            <a:br>
              <a:rPr lang="en-US" altLang="en-US" sz="4000">
                <a:ea typeface="ＭＳ Ｐゴシック" charset="-128"/>
              </a:rPr>
            </a:br>
            <a:r>
              <a:rPr lang="en-US" altLang="en-US" sz="4000">
                <a:ea typeface="ＭＳ Ｐゴシック" charset="-128"/>
              </a:rPr>
              <a:t>(Mary Harris Jones)</a:t>
            </a:r>
          </a:p>
        </p:txBody>
      </p:sp>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33600"/>
            <a:ext cx="28924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4953000" y="2667000"/>
            <a:ext cx="2667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ja-JP" altLang="en-US"/>
              <a:t>“</a:t>
            </a:r>
            <a:r>
              <a:rPr lang="en-US" altLang="ja-JP"/>
              <a:t>Whatever you fight, don</a:t>
            </a:r>
            <a:r>
              <a:rPr lang="ja-JP" altLang="en-US"/>
              <a:t>’</a:t>
            </a:r>
            <a:r>
              <a:rPr lang="en-US" altLang="ja-JP"/>
              <a:t>t be ladylike.</a:t>
            </a:r>
            <a:r>
              <a:rPr lang="ja-JP" altLang="en-US"/>
              <a:t>”</a:t>
            </a:r>
            <a:endParaRPr lang="en-US"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06538"/>
            <a:ext cx="70104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22558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2675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215106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dissolve">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990600"/>
            <a:ext cx="65151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5"/>
          <p:cNvSpPr txBox="1">
            <a:spLocks noChangeArrowheads="1"/>
          </p:cNvSpPr>
          <p:nvPr/>
        </p:nvSpPr>
        <p:spPr bwMode="auto">
          <a:xfrm>
            <a:off x="1600200" y="5715000"/>
            <a:ext cx="594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sz="1800"/>
              <a:t>The </a:t>
            </a:r>
            <a:r>
              <a:rPr lang="ja-JP" altLang="en-US" sz="1800"/>
              <a:t>“</a:t>
            </a:r>
            <a:r>
              <a:rPr lang="en-US" altLang="ja-JP" sz="1800"/>
              <a:t>Death Pit</a:t>
            </a:r>
            <a:r>
              <a:rPr lang="ja-JP" altLang="en-US" sz="1800"/>
              <a:t>”</a:t>
            </a:r>
            <a:r>
              <a:rPr lang="en-US" altLang="ja-JP" sz="1800"/>
              <a:t> of Ludlow, Colorado</a:t>
            </a:r>
            <a:endParaRPr lang="en-US" altLang="en-US" sz="18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0866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648200"/>
            <a:ext cx="3505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6"/>
          <p:cNvSpPr txBox="1">
            <a:spLocks noChangeArrowheads="1"/>
          </p:cNvSpPr>
          <p:nvPr/>
        </p:nvSpPr>
        <p:spPr bwMode="auto">
          <a:xfrm>
            <a:off x="304800" y="685800"/>
            <a:ext cx="495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algn="ctr" eaLnBrk="1" hangingPunct="1"/>
            <a:r>
              <a:rPr lang="en-US" altLang="en-US" sz="2800"/>
              <a:t>The Ruins of Ludlow</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7714_template">
  <a:themeElements>
    <a:clrScheme name="7714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714_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7714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714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714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714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714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714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714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714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714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714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714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714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1307</TotalTime>
  <Words>1428</Words>
  <Application>Microsoft Macintosh PowerPoint</Application>
  <PresentationFormat>On-screen Show (4:3)</PresentationFormat>
  <Paragraphs>220</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ＭＳ Ｐゴシック</vt:lpstr>
      <vt:lpstr>Century Gothic</vt:lpstr>
      <vt:lpstr>Wingdings</vt:lpstr>
      <vt:lpstr>Times New Roman</vt:lpstr>
      <vt:lpstr>Verdana</vt:lpstr>
      <vt:lpstr>7714_template</vt:lpstr>
      <vt:lpstr>Welcome to History 110f</vt:lpstr>
      <vt:lpstr>John Rockefeller Jr.</vt:lpstr>
      <vt:lpstr>PowerPoint Presentation</vt:lpstr>
      <vt:lpstr>PowerPoint Presentation</vt:lpstr>
      <vt:lpstr>Mother Jones  (Mary Harris Jones)</vt:lpstr>
      <vt:lpstr>PowerPoint Presentation</vt:lpstr>
      <vt:lpstr>PowerPoint Presentation</vt:lpstr>
      <vt:lpstr>PowerPoint Presentation</vt:lpstr>
      <vt:lpstr>PowerPoint Presentation</vt:lpstr>
      <vt:lpstr>PowerPoint Presentation</vt:lpstr>
      <vt:lpstr>requirements</vt:lpstr>
      <vt:lpstr>PowerPoint Presentation</vt:lpstr>
      <vt:lpstr>What is capitalism?</vt:lpstr>
      <vt:lpstr>The Victorian United States</vt:lpstr>
      <vt:lpstr>U.S. per capital economic growth, 1850-1919</vt:lpstr>
      <vt:lpstr>PowerPoint Presentation</vt:lpstr>
      <vt:lpstr>In defense of the realm:</vt:lpstr>
      <vt:lpstr>PowerPoint Presentation</vt:lpstr>
      <vt:lpstr>PowerPoint Presentation</vt:lpstr>
      <vt:lpstr>PowerPoint Presentation</vt:lpstr>
      <vt:lpstr>The Great Railroad Strike of 1877</vt:lpstr>
      <vt:lpstr>The Paris Commune, 1871</vt:lpstr>
      <vt:lpstr>The “Stolen Election” of 1876</vt:lpstr>
      <vt:lpstr>Why farmers didn’t like the Gold Standard . . .  </vt:lpstr>
      <vt:lpstr>The People’s Party, 1892</vt:lpstr>
      <vt:lpstr>Knights of Labor</vt:lpstr>
      <vt:lpstr>Henry George’s economic analysis</vt:lpstr>
      <vt:lpstr>Rise of the Modern Corporation</vt:lpstr>
      <vt:lpstr>U.S. Steel, 1901</vt:lpstr>
      <vt:lpstr>The American Federation of Labor (AFL)</vt:lpstr>
      <vt:lpstr>May 3, 1886 Haymarket Square, Chicago</vt:lpstr>
      <vt:lpstr>The American Federation of Labor (AFL)</vt:lpstr>
      <vt:lpstr>Immigration to the U.S., 1871-1900</vt:lpstr>
      <vt:lpstr>The Tariff</vt:lpstr>
      <vt:lpstr>PowerPoint Presentation</vt:lpstr>
      <vt:lpstr>Coxey’s Army, 1893</vt:lpstr>
      <vt:lpstr>The Pullman Strike, 1894</vt:lpstr>
      <vt:lpstr>Bryan’s 1896 political program</vt:lpstr>
      <vt:lpstr>PowerPoint Presentation</vt:lpstr>
      <vt:lpstr>$tate department, 1898: We need new market$!</vt:lpstr>
      <vt:lpstr>Progressivism</vt:lpstr>
      <vt:lpstr>Federal Income Tax, 1913</vt:lpstr>
      <vt:lpstr>The Federal Reserve System created on December 23, 1913</vt:lpstr>
      <vt:lpstr>The Clayton Act, 1914</vt:lpstr>
      <vt:lpstr>Federal Trade Commission</vt:lpstr>
      <vt:lpstr>Limits of progressivism</vt:lpstr>
    </vt:vector>
  </TitlesOfParts>
  <Company>Matthew Lasar</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Lasar</dc:creator>
  <cp:lastModifiedBy>Microsoft Office User</cp:lastModifiedBy>
  <cp:revision>140</cp:revision>
  <dcterms:created xsi:type="dcterms:W3CDTF">2003-12-10T02:48:00Z</dcterms:created>
  <dcterms:modified xsi:type="dcterms:W3CDTF">2016-10-05T19:07:19Z</dcterms:modified>
</cp:coreProperties>
</file>