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07" r:id="rId2"/>
    <p:sldId id="256" r:id="rId3"/>
    <p:sldId id="297" r:id="rId4"/>
    <p:sldId id="298" r:id="rId5"/>
    <p:sldId id="299" r:id="rId6"/>
    <p:sldId id="300" r:id="rId7"/>
    <p:sldId id="280" r:id="rId8"/>
    <p:sldId id="301" r:id="rId9"/>
    <p:sldId id="302" r:id="rId10"/>
    <p:sldId id="303" r:id="rId11"/>
    <p:sldId id="304" r:id="rId12"/>
    <p:sldId id="305" r:id="rId13"/>
    <p:sldId id="257" r:id="rId14"/>
    <p:sldId id="258" r:id="rId15"/>
    <p:sldId id="259" r:id="rId16"/>
    <p:sldId id="260" r:id="rId17"/>
    <p:sldId id="261" r:id="rId18"/>
    <p:sldId id="263" r:id="rId19"/>
    <p:sldId id="262" r:id="rId20"/>
    <p:sldId id="264" r:id="rId21"/>
    <p:sldId id="319" r:id="rId22"/>
    <p:sldId id="265" r:id="rId23"/>
    <p:sldId id="316" r:id="rId24"/>
    <p:sldId id="317" r:id="rId25"/>
    <p:sldId id="322" r:id="rId26"/>
    <p:sldId id="270" r:id="rId27"/>
    <p:sldId id="266" r:id="rId28"/>
    <p:sldId id="267" r:id="rId29"/>
    <p:sldId id="268" r:id="rId30"/>
    <p:sldId id="318" r:id="rId31"/>
    <p:sldId id="320" r:id="rId32"/>
    <p:sldId id="306" r:id="rId33"/>
    <p:sldId id="308" r:id="rId34"/>
    <p:sldId id="309" r:id="rId35"/>
    <p:sldId id="296" r:id="rId36"/>
    <p:sldId id="272" r:id="rId37"/>
    <p:sldId id="281" r:id="rId38"/>
    <p:sldId id="310" r:id="rId39"/>
    <p:sldId id="311" r:id="rId40"/>
    <p:sldId id="312" r:id="rId41"/>
    <p:sldId id="273" r:id="rId42"/>
    <p:sldId id="313" r:id="rId43"/>
    <p:sldId id="274" r:id="rId44"/>
    <p:sldId id="283" r:id="rId45"/>
    <p:sldId id="284" r:id="rId46"/>
    <p:sldId id="314" r:id="rId47"/>
    <p:sldId id="315" r:id="rId48"/>
    <p:sldId id="285" r:id="rId49"/>
    <p:sldId id="286" r:id="rId50"/>
    <p:sldId id="287" r:id="rId51"/>
    <p:sldId id="288" r:id="rId52"/>
    <p:sldId id="289" r:id="rId53"/>
    <p:sldId id="290" r:id="rId54"/>
    <p:sldId id="279" r:id="rId55"/>
  </p:sldIdLst>
  <p:sldSz cx="9144000" cy="6858000" type="screen4x3"/>
  <p:notesSz cx="6858000" cy="9144000"/>
  <p:defaultTextStyle>
    <a:defPPr>
      <a:defRPr lang="en-US"/>
    </a:defPPr>
    <a:lvl1pPr algn="l" rtl="0" fontAlgn="base">
      <a:spcBef>
        <a:spcPct val="5000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5000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5000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5000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5000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34"/>
    <p:restoredTop sz="92886"/>
  </p:normalViewPr>
  <p:slideViewPr>
    <p:cSldViewPr>
      <p:cViewPr varScale="1">
        <p:scale>
          <a:sx n="119" d="100"/>
          <a:sy n="119" d="100"/>
        </p:scale>
        <p:origin x="193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ea typeface="+mn-ea"/>
                <a:cs typeface="+mn-cs"/>
              </a:defRPr>
            </a:lvl1pPr>
          </a:lstStyle>
          <a:p>
            <a:pPr>
              <a:defRPr/>
            </a:pPr>
            <a:endParaRPr lang="en-US"/>
          </a:p>
        </p:txBody>
      </p:sp>
      <p:sp>
        <p:nvSpPr>
          <p:cNvPr id="573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ea typeface="+mn-ea"/>
                <a:cs typeface="+mn-cs"/>
              </a:defRPr>
            </a:lvl1pPr>
          </a:lstStyle>
          <a:p>
            <a:pPr>
              <a:defRPr/>
            </a:pPr>
            <a:endParaRPr 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cs typeface="+mn-cs"/>
              </a:defRPr>
            </a:lvl1pPr>
          </a:lstStyle>
          <a:p>
            <a:pPr>
              <a:defRPr/>
            </a:pPr>
            <a:fld id="{04A561A0-8ED6-D44B-83A6-FEA30F2E5445}" type="slidenum">
              <a:rPr lang="en-US"/>
              <a:pPr>
                <a:defRPr/>
              </a:pPr>
              <a:t>‹#›</a:t>
            </a:fld>
            <a:endParaRPr lang="en-US"/>
          </a:p>
        </p:txBody>
      </p:sp>
    </p:spTree>
    <p:extLst>
      <p:ext uri="{BB962C8B-B14F-4D97-AF65-F5344CB8AC3E}">
        <p14:creationId xmlns:p14="http://schemas.microsoft.com/office/powerpoint/2010/main" val="119266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F4BF7453-A7EC-B24A-9A12-54CA48D1ED87}" type="slidenum">
              <a:rPr lang="en-US" sz="1200"/>
              <a:pPr eaLnBrk="1" hangingPunct="1"/>
              <a:t>1</a:t>
            </a:fld>
            <a:endParaRPr lang="en-US" sz="12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92327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1A3C43AD-20F4-A540-8840-5AC5DB66D3BA}" type="slidenum">
              <a:rPr lang="en-US" sz="1200"/>
              <a:pPr eaLnBrk="1" hangingPunct="1"/>
              <a:t>10</a:t>
            </a:fld>
            <a:endParaRPr lang="en-US" sz="120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69524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405C8F98-6210-C449-B083-D956A2DD16CF}" type="slidenum">
              <a:rPr lang="en-US" sz="1200"/>
              <a:pPr eaLnBrk="1" hangingPunct="1"/>
              <a:t>11</a:t>
            </a:fld>
            <a:endParaRPr lang="en-US"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49618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781C432B-7C6F-8642-93C8-0F3F06397C60}" type="slidenum">
              <a:rPr lang="en-US" sz="1200"/>
              <a:pPr eaLnBrk="1" hangingPunct="1"/>
              <a:t>12</a:t>
            </a:fld>
            <a:endParaRPr lang="en-US"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599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2EB01EF8-A71F-9648-8D93-AD4EFDA6029F}" type="slidenum">
              <a:rPr lang="en-US" sz="1200"/>
              <a:pPr eaLnBrk="1" hangingPunct="1"/>
              <a:t>13</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94552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255CEFAE-1A2F-F940-9BAD-F7F7756239A2}" type="slidenum">
              <a:rPr lang="en-US" sz="1200"/>
              <a:pPr eaLnBrk="1" hangingPunct="1"/>
              <a:t>14</a:t>
            </a:fld>
            <a:endParaRPr 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90924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FA0F0D4A-34F6-5A44-B0C8-D23DA26695A3}" type="slidenum">
              <a:rPr lang="en-US" sz="1200"/>
              <a:pPr eaLnBrk="1" hangingPunct="1"/>
              <a:t>15</a:t>
            </a:fld>
            <a:endParaRPr lang="en-US" sz="12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3075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31411804-4ECA-5448-A24A-F4E40F439B95}" type="slidenum">
              <a:rPr lang="en-US" sz="1200"/>
              <a:pPr eaLnBrk="1" hangingPunct="1"/>
              <a:t>16</a:t>
            </a:fld>
            <a:endParaRPr lang="en-US"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12131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855CD597-9039-3445-9AB9-6E3B4E55F9DD}" type="slidenum">
              <a:rPr lang="en-US" sz="1200"/>
              <a:pPr eaLnBrk="1" hangingPunct="1"/>
              <a:t>17</a:t>
            </a:fld>
            <a:endParaRPr lang="en-US"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60146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21203504-FE09-9F4E-B958-3A99030C99F9}" type="slidenum">
              <a:rPr lang="en-US" sz="1200"/>
              <a:pPr eaLnBrk="1" hangingPunct="1"/>
              <a:t>18</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48722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96A4E730-459E-B147-B68D-14F16F233F59}" type="slidenum">
              <a:rPr lang="en-US" sz="1200"/>
              <a:pPr eaLnBrk="1" hangingPunct="1"/>
              <a:t>19</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01837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784711A9-81D2-6D41-9426-05FFB80E8194}" type="slidenum">
              <a:rPr lang="en-US" sz="1200"/>
              <a:pPr eaLnBrk="1" hangingPunct="1"/>
              <a:t>2</a:t>
            </a:fld>
            <a:endParaRPr 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78968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517D2952-23FF-B044-BD05-4D0140C829FD}" type="slidenum">
              <a:rPr lang="en-US" sz="1200"/>
              <a:pPr eaLnBrk="1" hangingPunct="1"/>
              <a:t>20</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27734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593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340E68E7-26EC-8D4D-9167-381582846A32}" type="slidenum">
              <a:rPr lang="en-US" sz="1200"/>
              <a:pPr eaLnBrk="1" hangingPunct="1"/>
              <a:t>21</a:t>
            </a:fld>
            <a:endParaRPr lang="en-US" sz="1200"/>
          </a:p>
        </p:txBody>
      </p:sp>
    </p:spTree>
    <p:extLst>
      <p:ext uri="{BB962C8B-B14F-4D97-AF65-F5344CB8AC3E}">
        <p14:creationId xmlns:p14="http://schemas.microsoft.com/office/powerpoint/2010/main" val="1113060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187304D3-192E-8C43-ADC6-855D5570DBCD}" type="slidenum">
              <a:rPr lang="en-US" sz="1200"/>
              <a:pPr eaLnBrk="1" hangingPunct="1"/>
              <a:t>22</a:t>
            </a:fld>
            <a:endParaRPr lang="en-US"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84312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1F896111-F8DA-4E49-ADDC-7971EC1D0EB1}" type="slidenum">
              <a:rPr lang="en-US" sz="1200"/>
              <a:pPr eaLnBrk="1" hangingPunct="1"/>
              <a:t>23</a:t>
            </a:fld>
            <a:endParaRPr lang="en-US" sz="12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75585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667435B8-0B72-5945-81D1-392F76B517C1}" type="slidenum">
              <a:rPr lang="en-US" sz="1200"/>
              <a:pPr eaLnBrk="1" hangingPunct="1"/>
              <a:t>24</a:t>
            </a:fld>
            <a:endParaRPr lang="en-US" sz="12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07750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743AF60C-7F66-8E4B-A8B4-1C8C9DB27835}" type="slidenum">
              <a:rPr lang="en-US" sz="1200"/>
              <a:pPr eaLnBrk="1" hangingPunct="1"/>
              <a:t>26</a:t>
            </a:fld>
            <a:endParaRPr 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42709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541708CA-B545-2C46-AC33-A013FCACCEE9}" type="slidenum">
              <a:rPr lang="en-US" sz="1200"/>
              <a:pPr eaLnBrk="1" hangingPunct="1"/>
              <a:t>27</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41460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335076B0-8F2D-A846-B46E-AED38B790A32}" type="slidenum">
              <a:rPr lang="en-US" sz="1200"/>
              <a:pPr eaLnBrk="1" hangingPunct="1"/>
              <a:t>28</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64998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FAF654D8-3E01-E34B-88D1-50E65E33C7BB}" type="slidenum">
              <a:rPr lang="en-US" sz="1200"/>
              <a:pPr eaLnBrk="1" hangingPunct="1"/>
              <a:t>29</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43801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F8272D2F-5554-F349-B7B4-40FE5A15A2E1}" type="slidenum">
              <a:rPr lang="en-US" sz="1200"/>
              <a:pPr eaLnBrk="1" hangingPunct="1"/>
              <a:t>30</a:t>
            </a:fld>
            <a:endParaRPr lang="en-US"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7592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DEBE9CC4-764D-1743-AFB2-F331114593F4}" type="slidenum">
              <a:rPr lang="en-US" sz="1200"/>
              <a:pPr eaLnBrk="1" hangingPunct="1"/>
              <a:t>3</a:t>
            </a:fld>
            <a:endParaRPr lang="en-US"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5857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7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7AEAE233-673E-E448-83FD-20D53F2EF4B5}" type="slidenum">
              <a:rPr lang="en-US" sz="1200"/>
              <a:pPr eaLnBrk="1" hangingPunct="1"/>
              <a:t>31</a:t>
            </a:fld>
            <a:endParaRPr lang="en-US" sz="1200"/>
          </a:p>
        </p:txBody>
      </p:sp>
    </p:spTree>
    <p:extLst>
      <p:ext uri="{BB962C8B-B14F-4D97-AF65-F5344CB8AC3E}">
        <p14:creationId xmlns:p14="http://schemas.microsoft.com/office/powerpoint/2010/main" val="805315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FCCDA1A5-7DF7-494D-B01B-672A3F96A42D}" type="slidenum">
              <a:rPr lang="en-US" sz="1200"/>
              <a:pPr eaLnBrk="1" hangingPunct="1"/>
              <a:t>32</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98690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E92AEFB3-552A-3D4B-87C3-6B15DA9236A7}" type="slidenum">
              <a:rPr lang="en-US" sz="1200"/>
              <a:pPr eaLnBrk="1" hangingPunct="1"/>
              <a:t>33</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53285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4E3C91B6-C0E3-A040-8124-5EDE082E4495}" type="slidenum">
              <a:rPr lang="en-US" sz="1200"/>
              <a:pPr eaLnBrk="1" hangingPunct="1"/>
              <a:t>34</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36339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4020615B-857D-E348-ADA3-B06B6462D342}" type="slidenum">
              <a:rPr lang="en-US" sz="1200"/>
              <a:pPr eaLnBrk="1" hangingPunct="1"/>
              <a:t>35</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8153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AC1E5149-F0E6-9547-963C-0D07D3882528}" type="slidenum">
              <a:rPr lang="en-US" sz="1200"/>
              <a:pPr eaLnBrk="1" hangingPunct="1"/>
              <a:t>36</a:t>
            </a:fld>
            <a:endParaRPr lang="en-US"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4537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8DB5FAB8-4BE6-F64C-8DF3-3A8CBD89ABA8}" type="slidenum">
              <a:rPr lang="en-US" sz="1200"/>
              <a:pPr eaLnBrk="1" hangingPunct="1"/>
              <a:t>37</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8537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19156A0F-35A4-D449-8945-75A803DDCB04}" type="slidenum">
              <a:rPr lang="en-US" sz="1200"/>
              <a:pPr eaLnBrk="1" hangingPunct="1"/>
              <a:t>38</a:t>
            </a:fld>
            <a:endParaRPr 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9324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2C4A2FAB-EBD7-5748-AEB4-DCC2D700099C}" type="slidenum">
              <a:rPr lang="en-US" sz="1200"/>
              <a:pPr eaLnBrk="1" hangingPunct="1"/>
              <a:t>39</a:t>
            </a:fld>
            <a:endParaRPr lang="en-US"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21428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2CA00F90-20BD-DD47-8D2D-C56A228C3321}" type="slidenum">
              <a:rPr lang="en-US" sz="1200"/>
              <a:pPr eaLnBrk="1" hangingPunct="1"/>
              <a:t>40</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4161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9AD61AAB-15AC-7D40-9B8A-029098B14FEA}" type="slidenum">
              <a:rPr lang="en-US" sz="1200"/>
              <a:pPr eaLnBrk="1" hangingPunct="1"/>
              <a:t>4</a:t>
            </a:fld>
            <a:endParaRPr 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86739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2F89F6FC-887F-044E-B3B0-3AD1B34DF0E0}" type="slidenum">
              <a:rPr lang="en-US" sz="1200"/>
              <a:pPr eaLnBrk="1" hangingPunct="1"/>
              <a:t>41</a:t>
            </a:fld>
            <a:endParaRPr lang="en-US" sz="12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76798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C7EA68BB-D575-3F40-B957-7F04C22A6F56}" type="slidenum">
              <a:rPr lang="en-US" sz="1200"/>
              <a:pPr eaLnBrk="1" hangingPunct="1"/>
              <a:t>42</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79129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0107D3F9-3885-D64E-B503-C73D24903334}" type="slidenum">
              <a:rPr lang="en-US" sz="1200"/>
              <a:pPr eaLnBrk="1" hangingPunct="1"/>
              <a:t>43</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340525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33ABB3C2-7643-2342-98C8-EE8E459B7660}" type="slidenum">
              <a:rPr lang="en-US" sz="1200"/>
              <a:pPr eaLnBrk="1" hangingPunct="1"/>
              <a:t>44</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99926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8FF998A2-62EF-CB42-B795-FB940B5AA49B}" type="slidenum">
              <a:rPr lang="en-US" sz="1200"/>
              <a:pPr eaLnBrk="1" hangingPunct="1"/>
              <a:t>45</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04090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CE9B7E6D-D169-C04C-B154-992D544DC2BD}" type="slidenum">
              <a:rPr lang="en-US" sz="1200"/>
              <a:pPr eaLnBrk="1" hangingPunct="1"/>
              <a:t>46</a:t>
            </a:fld>
            <a:endParaRPr 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414655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3F9E9128-B3F8-614C-9393-D44CCF81D5CB}" type="slidenum">
              <a:rPr lang="en-US" sz="1200"/>
              <a:pPr eaLnBrk="1" hangingPunct="1"/>
              <a:t>47</a:t>
            </a:fld>
            <a:endParaRPr lang="en-US" sz="1200"/>
          </a:p>
        </p:txBody>
      </p:sp>
      <p:sp>
        <p:nvSpPr>
          <p:cNvPr id="11059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10596" name="Rectangle 3"/>
          <p:cNvSpPr>
            <a:spLocks noGrp="1" noChangeArrowheads="1"/>
          </p:cNvSpPr>
          <p:nvPr>
            <p:ph type="body"/>
          </p:nvPr>
        </p:nvSpPr>
        <p:spPr>
          <a:xfrm>
            <a:off x="685800" y="4343400"/>
            <a:ext cx="5486400" cy="4116388"/>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Tree>
    <p:extLst>
      <p:ext uri="{BB962C8B-B14F-4D97-AF65-F5344CB8AC3E}">
        <p14:creationId xmlns:p14="http://schemas.microsoft.com/office/powerpoint/2010/main" val="1330893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AACBAA14-101A-214D-A1B1-EF253A4D003D}" type="slidenum">
              <a:rPr lang="en-US" sz="1200"/>
              <a:pPr eaLnBrk="1" hangingPunct="1"/>
              <a:t>48</a:t>
            </a:fld>
            <a:endParaRPr lang="en-US" sz="12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6143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67992868-2B43-A24D-95FC-E36D7DFEEAFE}" type="slidenum">
              <a:rPr lang="en-US" sz="1200"/>
              <a:pPr eaLnBrk="1" hangingPunct="1"/>
              <a:t>49</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95905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C60A477A-3211-804E-BC5A-D907223B23BE}" type="slidenum">
              <a:rPr lang="en-US" sz="1200"/>
              <a:pPr eaLnBrk="1" hangingPunct="1"/>
              <a:t>50</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61544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7422BF21-A984-064A-9117-BF25A1B40DCC}" type="slidenum">
              <a:rPr lang="en-US" sz="1200"/>
              <a:pPr eaLnBrk="1" hangingPunct="1"/>
              <a:t>5</a:t>
            </a:fld>
            <a:endParaRPr lang="en-US"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67817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32770D28-D5F2-9C44-B326-CACF8D14FA62}" type="slidenum">
              <a:rPr lang="en-US" sz="1200"/>
              <a:pPr eaLnBrk="1" hangingPunct="1"/>
              <a:t>51</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825113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BD9DC509-2A75-DD4C-8DBB-B5C3867DB2E8}" type="slidenum">
              <a:rPr lang="en-US" sz="1200"/>
              <a:pPr eaLnBrk="1" hangingPunct="1"/>
              <a:t>52</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469159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24FBDC67-D5C4-AB4E-AE54-F3D648B08977}" type="slidenum">
              <a:rPr lang="en-US" sz="1200"/>
              <a:pPr eaLnBrk="1" hangingPunct="1"/>
              <a:t>53</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88057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0B10E8D7-6688-3C49-A2C0-5C30DF85814E}" type="slidenum">
              <a:rPr lang="en-US" sz="1200"/>
              <a:pPr eaLnBrk="1" hangingPunct="1"/>
              <a:t>54</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6325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DD659436-67D8-2143-806D-9D9E4A541293}" type="slidenum">
              <a:rPr lang="en-US" sz="1200"/>
              <a:pPr eaLnBrk="1" hangingPunct="1"/>
              <a:t>6</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4248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A1FF876D-D3FB-2C40-8DF3-819EE87033EB}" type="slidenum">
              <a:rPr lang="en-US" sz="1200"/>
              <a:pPr eaLnBrk="1" hangingPunct="1"/>
              <a:t>7</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9092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EF179838-789B-6D4B-A54C-4E295AE555DC}" type="slidenum">
              <a:rPr lang="en-US" sz="1200"/>
              <a:pPr eaLnBrk="1" hangingPunct="1"/>
              <a:t>8</a:t>
            </a:fld>
            <a:endParaRPr 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44041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fld id="{E9FCC17C-1674-D84F-994F-B2EB2DF2FD69}" type="slidenum">
              <a:rPr lang="en-US" sz="1200"/>
              <a:pPr eaLnBrk="1" hangingPunct="1"/>
              <a:t>9</a:t>
            </a:fld>
            <a:endParaRPr lang="en-US" sz="120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11793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734E1D-2BBC-3447-ADCD-C90D02A6369C}" type="slidenum">
              <a:rPr lang="en-US"/>
              <a:pPr>
                <a:defRPr/>
              </a:pPr>
              <a:t>‹#›</a:t>
            </a:fld>
            <a:endParaRPr lang="en-US"/>
          </a:p>
        </p:txBody>
      </p:sp>
    </p:spTree>
    <p:extLst>
      <p:ext uri="{BB962C8B-B14F-4D97-AF65-F5344CB8AC3E}">
        <p14:creationId xmlns:p14="http://schemas.microsoft.com/office/powerpoint/2010/main" val="3235830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1EFBA5-979B-BC49-9E00-B14FA7693C9F}" type="slidenum">
              <a:rPr lang="en-US"/>
              <a:pPr>
                <a:defRPr/>
              </a:pPr>
              <a:t>‹#›</a:t>
            </a:fld>
            <a:endParaRPr lang="en-US"/>
          </a:p>
        </p:txBody>
      </p:sp>
    </p:spTree>
    <p:extLst>
      <p:ext uri="{BB962C8B-B14F-4D97-AF65-F5344CB8AC3E}">
        <p14:creationId xmlns:p14="http://schemas.microsoft.com/office/powerpoint/2010/main" val="3458556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3604FA-2E3A-A040-B16A-B0AF42D971C7}" type="slidenum">
              <a:rPr lang="en-US"/>
              <a:pPr>
                <a:defRPr/>
              </a:pPr>
              <a:t>‹#›</a:t>
            </a:fld>
            <a:endParaRPr lang="en-US"/>
          </a:p>
        </p:txBody>
      </p:sp>
    </p:spTree>
    <p:extLst>
      <p:ext uri="{BB962C8B-B14F-4D97-AF65-F5344CB8AC3E}">
        <p14:creationId xmlns:p14="http://schemas.microsoft.com/office/powerpoint/2010/main" val="2574019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7620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2133600"/>
            <a:ext cx="4038600" cy="1919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33600"/>
            <a:ext cx="4038600" cy="1919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205288"/>
            <a:ext cx="4038600" cy="1920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205288"/>
            <a:ext cx="4038600" cy="1920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344685-139A-B34C-8732-245BD7A84B72}" type="slidenum">
              <a:rPr lang="en-US"/>
              <a:pPr>
                <a:defRPr/>
              </a:pPr>
              <a:t>‹#›</a:t>
            </a:fld>
            <a:endParaRPr lang="en-US"/>
          </a:p>
        </p:txBody>
      </p:sp>
    </p:spTree>
    <p:extLst>
      <p:ext uri="{BB962C8B-B14F-4D97-AF65-F5344CB8AC3E}">
        <p14:creationId xmlns:p14="http://schemas.microsoft.com/office/powerpoint/2010/main" val="2106793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18E5C1-2B2E-9F4A-BC78-2839507A8283}" type="slidenum">
              <a:rPr lang="en-US"/>
              <a:pPr>
                <a:defRPr/>
              </a:pPr>
              <a:t>‹#›</a:t>
            </a:fld>
            <a:endParaRPr lang="en-US"/>
          </a:p>
        </p:txBody>
      </p:sp>
    </p:spTree>
    <p:extLst>
      <p:ext uri="{BB962C8B-B14F-4D97-AF65-F5344CB8AC3E}">
        <p14:creationId xmlns:p14="http://schemas.microsoft.com/office/powerpoint/2010/main" val="1316610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4022B8-E346-2F4C-8A30-64C77BC5F8D7}" type="slidenum">
              <a:rPr lang="en-US"/>
              <a:pPr>
                <a:defRPr/>
              </a:pPr>
              <a:t>‹#›</a:t>
            </a:fld>
            <a:endParaRPr lang="en-US"/>
          </a:p>
        </p:txBody>
      </p:sp>
    </p:spTree>
    <p:extLst>
      <p:ext uri="{BB962C8B-B14F-4D97-AF65-F5344CB8AC3E}">
        <p14:creationId xmlns:p14="http://schemas.microsoft.com/office/powerpoint/2010/main" val="160649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A05263-FA9A-D642-926B-A9D61951C170}" type="slidenum">
              <a:rPr lang="en-US"/>
              <a:pPr>
                <a:defRPr/>
              </a:pPr>
              <a:t>‹#›</a:t>
            </a:fld>
            <a:endParaRPr lang="en-US"/>
          </a:p>
        </p:txBody>
      </p:sp>
    </p:spTree>
    <p:extLst>
      <p:ext uri="{BB962C8B-B14F-4D97-AF65-F5344CB8AC3E}">
        <p14:creationId xmlns:p14="http://schemas.microsoft.com/office/powerpoint/2010/main" val="3086698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CB61C1-9978-7E42-9A07-2286309268A4}" type="slidenum">
              <a:rPr lang="en-US"/>
              <a:pPr>
                <a:defRPr/>
              </a:pPr>
              <a:t>‹#›</a:t>
            </a:fld>
            <a:endParaRPr lang="en-US"/>
          </a:p>
        </p:txBody>
      </p:sp>
    </p:spTree>
    <p:extLst>
      <p:ext uri="{BB962C8B-B14F-4D97-AF65-F5344CB8AC3E}">
        <p14:creationId xmlns:p14="http://schemas.microsoft.com/office/powerpoint/2010/main" val="245279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DEF0CC-2480-4A49-8837-FE6B44798C00}" type="slidenum">
              <a:rPr lang="en-US"/>
              <a:pPr>
                <a:defRPr/>
              </a:pPr>
              <a:t>‹#›</a:t>
            </a:fld>
            <a:endParaRPr lang="en-US"/>
          </a:p>
        </p:txBody>
      </p:sp>
    </p:spTree>
    <p:extLst>
      <p:ext uri="{BB962C8B-B14F-4D97-AF65-F5344CB8AC3E}">
        <p14:creationId xmlns:p14="http://schemas.microsoft.com/office/powerpoint/2010/main" val="4113368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5E0A5D-F249-6E42-BCAE-E5E3E3849267}" type="slidenum">
              <a:rPr lang="en-US"/>
              <a:pPr>
                <a:defRPr/>
              </a:pPr>
              <a:t>‹#›</a:t>
            </a:fld>
            <a:endParaRPr lang="en-US"/>
          </a:p>
        </p:txBody>
      </p:sp>
    </p:spTree>
    <p:extLst>
      <p:ext uri="{BB962C8B-B14F-4D97-AF65-F5344CB8AC3E}">
        <p14:creationId xmlns:p14="http://schemas.microsoft.com/office/powerpoint/2010/main" val="3829706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10B277-D6BC-EF45-BDB6-F37825CEA25D}" type="slidenum">
              <a:rPr lang="en-US"/>
              <a:pPr>
                <a:defRPr/>
              </a:pPr>
              <a:t>‹#›</a:t>
            </a:fld>
            <a:endParaRPr lang="en-US"/>
          </a:p>
        </p:txBody>
      </p:sp>
    </p:spTree>
    <p:extLst>
      <p:ext uri="{BB962C8B-B14F-4D97-AF65-F5344CB8AC3E}">
        <p14:creationId xmlns:p14="http://schemas.microsoft.com/office/powerpoint/2010/main" val="324383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76FBFF8-9836-2E4B-BFF3-106C4F79EBA5}" type="slidenum">
              <a:rPr lang="en-US"/>
              <a:pPr>
                <a:defRPr/>
              </a:pPr>
              <a:t>‹#›</a:t>
            </a:fld>
            <a:endParaRPr lang="en-US"/>
          </a:p>
        </p:txBody>
      </p:sp>
    </p:spTree>
    <p:extLst>
      <p:ext uri="{BB962C8B-B14F-4D97-AF65-F5344CB8AC3E}">
        <p14:creationId xmlns:p14="http://schemas.microsoft.com/office/powerpoint/2010/main" val="288246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709751-E480-E14A-B957-7ED420A602A0}" type="slidenum">
              <a:rPr lang="en-US"/>
              <a:pPr>
                <a:defRPr/>
              </a:pPr>
              <a:t>‹#›</a:t>
            </a:fld>
            <a:endParaRPr lang="en-US"/>
          </a:p>
        </p:txBody>
      </p:sp>
    </p:spTree>
    <p:extLst>
      <p:ext uri="{BB962C8B-B14F-4D97-AF65-F5344CB8AC3E}">
        <p14:creationId xmlns:p14="http://schemas.microsoft.com/office/powerpoint/2010/main" val="274292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70F4D2-E0B0-534B-BA26-D83800433477}" type="slidenum">
              <a:rPr lang="en-US"/>
              <a:pPr>
                <a:defRPr/>
              </a:pPr>
              <a:t>‹#›</a:t>
            </a:fld>
            <a:endParaRPr lang="en-US"/>
          </a:p>
        </p:txBody>
      </p:sp>
    </p:spTree>
    <p:extLst>
      <p:ext uri="{BB962C8B-B14F-4D97-AF65-F5344CB8AC3E}">
        <p14:creationId xmlns:p14="http://schemas.microsoft.com/office/powerpoint/2010/main" val="26816574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62000"/>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2133600"/>
            <a:ext cx="8229600" cy="39925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atin typeface="Book Antiqua" charset="0"/>
                <a:cs typeface="+mn-cs"/>
              </a:defRPr>
            </a:lvl1pPr>
          </a:lstStyle>
          <a:p>
            <a:pPr>
              <a:defRPr/>
            </a:pPr>
            <a:fld id="{59E74DF7-38C8-E140-8BCF-F0FBAF1F1CAD}" type="slidenum">
              <a:rPr lang="en-US"/>
              <a:pPr>
                <a:defRPr/>
              </a:pPr>
              <a:t>‹#›</a:t>
            </a:fld>
            <a:endParaRPr lang="en-US"/>
          </a:p>
        </p:txBody>
      </p:sp>
      <p:sp>
        <p:nvSpPr>
          <p:cNvPr id="2055" name="Text Box 8"/>
          <p:cNvSpPr txBox="1">
            <a:spLocks noChangeArrowheads="1"/>
          </p:cNvSpPr>
          <p:nvPr/>
        </p:nvSpPr>
        <p:spPr bwMode="auto">
          <a:xfrm>
            <a:off x="4800600" y="152400"/>
            <a:ext cx="3962400" cy="395288"/>
          </a:xfrm>
          <a:prstGeom prst="rect">
            <a:avLst/>
          </a:prstGeom>
          <a:solidFill>
            <a:srgbClr val="0000FF">
              <a:alpha val="16862"/>
            </a:srgbClr>
          </a:solidFill>
          <a:ln w="28575">
            <a:solidFill>
              <a:srgbClr val="FF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50000"/>
              </a:spcBef>
              <a:spcAft>
                <a:spcPct val="0"/>
              </a:spcAft>
              <a:defRPr>
                <a:solidFill>
                  <a:schemeClr val="tx1"/>
                </a:solidFill>
                <a:latin typeface="Arial" charset="0"/>
                <a:ea typeface="ＭＳ Ｐゴシック" charset="0"/>
              </a:defRPr>
            </a:lvl6pPr>
            <a:lvl7pPr marL="2971800" indent="-228600" eaLnBrk="0" fontAlgn="base" hangingPunct="0">
              <a:spcBef>
                <a:spcPct val="50000"/>
              </a:spcBef>
              <a:spcAft>
                <a:spcPct val="0"/>
              </a:spcAft>
              <a:defRPr>
                <a:solidFill>
                  <a:schemeClr val="tx1"/>
                </a:solidFill>
                <a:latin typeface="Arial" charset="0"/>
                <a:ea typeface="ＭＳ Ｐゴシック" charset="0"/>
              </a:defRPr>
            </a:lvl7pPr>
            <a:lvl8pPr marL="3429000" indent="-228600" eaLnBrk="0" fontAlgn="base" hangingPunct="0">
              <a:spcBef>
                <a:spcPct val="50000"/>
              </a:spcBef>
              <a:spcAft>
                <a:spcPct val="0"/>
              </a:spcAft>
              <a:defRPr>
                <a:solidFill>
                  <a:schemeClr val="tx1"/>
                </a:solidFill>
                <a:latin typeface="Arial" charset="0"/>
                <a:ea typeface="ＭＳ Ｐゴシック" charset="0"/>
              </a:defRPr>
            </a:lvl8pPr>
            <a:lvl9pPr marL="3886200" indent="-228600" eaLnBrk="0" fontAlgn="base" hangingPunct="0">
              <a:spcBef>
                <a:spcPct val="50000"/>
              </a:spcBef>
              <a:spcAft>
                <a:spcPct val="0"/>
              </a:spcAft>
              <a:defRPr>
                <a:solidFill>
                  <a:schemeClr val="tx1"/>
                </a:solidFill>
                <a:latin typeface="Arial" charset="0"/>
                <a:ea typeface="ＭＳ Ｐゴシック" charset="0"/>
              </a:defRPr>
            </a:lvl9pPr>
          </a:lstStyle>
          <a:p>
            <a:pPr algn="ctr" eaLnBrk="1" hangingPunct="1">
              <a:defRPr/>
            </a:pPr>
            <a:r>
              <a:rPr lang="en-US" smtClean="0">
                <a:solidFill>
                  <a:schemeClr val="bg1"/>
                </a:solidFill>
                <a:latin typeface="Book Antiqua" charset="0"/>
                <a:cs typeface="+mn-cs"/>
              </a:rPr>
              <a:t>The United States from 1914 to 1945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Book Antiqua"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Book Antiqua"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Book Antiqua"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Book Antiqua"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Book Antiqua" pitchFamily="18" charset="0"/>
        </a:defRPr>
      </a:lvl6pPr>
      <a:lvl7pPr marL="914400" algn="ctr" rtl="0" fontAlgn="base">
        <a:spcBef>
          <a:spcPct val="0"/>
        </a:spcBef>
        <a:spcAft>
          <a:spcPct val="0"/>
        </a:spcAft>
        <a:defRPr sz="4400">
          <a:solidFill>
            <a:schemeClr val="tx2"/>
          </a:solidFill>
          <a:latin typeface="Book Antiqua" pitchFamily="18" charset="0"/>
        </a:defRPr>
      </a:lvl7pPr>
      <a:lvl8pPr marL="1371600" algn="ctr" rtl="0" fontAlgn="base">
        <a:spcBef>
          <a:spcPct val="0"/>
        </a:spcBef>
        <a:spcAft>
          <a:spcPct val="0"/>
        </a:spcAft>
        <a:defRPr sz="4400">
          <a:solidFill>
            <a:schemeClr val="tx2"/>
          </a:solidFill>
          <a:latin typeface="Book Antiqua" pitchFamily="18" charset="0"/>
        </a:defRPr>
      </a:lvl8pPr>
      <a:lvl9pPr marL="1828800" algn="ctr" rtl="0" fontAlgn="base">
        <a:spcBef>
          <a:spcPct val="0"/>
        </a:spcBef>
        <a:spcAft>
          <a:spcPct val="0"/>
        </a:spcAft>
        <a:defRPr sz="4400">
          <a:solidFill>
            <a:schemeClr val="tx2"/>
          </a:solidFill>
          <a:latin typeface="Book Antiqu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75000"/>
        <a:buFont typeface="Wingdings" charset="0"/>
        <a:buChar char="q"/>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charset="0"/>
        <a:buChar char="Ø"/>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Wingdings" charset="0"/>
        <a:buChar char="Ø"/>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Ø"/>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Ø"/>
        <a:defRPr sz="2000">
          <a:solidFill>
            <a:schemeClr val="tx1"/>
          </a:solidFill>
          <a:latin typeface="+mn-lt"/>
        </a:defRPr>
      </a:lvl6pPr>
      <a:lvl7pPr marL="2971800" indent="-228600" algn="l" rtl="0" fontAlgn="base">
        <a:spcBef>
          <a:spcPct val="20000"/>
        </a:spcBef>
        <a:spcAft>
          <a:spcPct val="0"/>
        </a:spcAft>
        <a:buFont typeface="Wingdings" pitchFamily="2" charset="2"/>
        <a:buChar char="Ø"/>
        <a:defRPr sz="2000">
          <a:solidFill>
            <a:schemeClr val="tx1"/>
          </a:solidFill>
          <a:latin typeface="+mn-lt"/>
        </a:defRPr>
      </a:lvl7pPr>
      <a:lvl8pPr marL="3429000" indent="-228600" algn="l" rtl="0" fontAlgn="base">
        <a:spcBef>
          <a:spcPct val="20000"/>
        </a:spcBef>
        <a:spcAft>
          <a:spcPct val="0"/>
        </a:spcAft>
        <a:buFont typeface="Wingdings" pitchFamily="2" charset="2"/>
        <a:buChar char="Ø"/>
        <a:defRPr sz="2000">
          <a:solidFill>
            <a:schemeClr val="tx1"/>
          </a:solidFill>
          <a:latin typeface="+mn-lt"/>
        </a:defRPr>
      </a:lvl8pPr>
      <a:lvl9pPr marL="3886200" indent="-228600" algn="l" rtl="0" fontAlgn="base">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8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8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8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9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92.jpeg"/></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jpe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10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0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hyperlink" Target="http://www.youtube.com/watch?v=brbOIKAIGZA" TargetMode="External"/><Relationship Id="rId9"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idx="4294967295"/>
          </p:nvPr>
        </p:nvSpPr>
        <p:spPr>
          <a:xfrm>
            <a:off x="0" y="762000"/>
            <a:ext cx="8229600" cy="1143000"/>
          </a:xfrm>
        </p:spPr>
        <p:txBody>
          <a:bodyPr/>
          <a:lstStyle/>
          <a:p>
            <a:pPr eaLnBrk="1" hangingPunct="1"/>
            <a:r>
              <a:rPr lang="en-US">
                <a:latin typeface="Book Antiqua" charset="0"/>
              </a:rPr>
              <a:t>Revolution in photography</a:t>
            </a:r>
          </a:p>
        </p:txBody>
      </p:sp>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12446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5"/>
          <p:cNvSpPr txBox="1">
            <a:spLocks noChangeArrowheads="1"/>
          </p:cNvSpPr>
          <p:nvPr/>
        </p:nvSpPr>
        <p:spPr bwMode="auto">
          <a:xfrm>
            <a:off x="685800" y="3505200"/>
            <a:ext cx="1752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Alfred Steiglitz</a:t>
            </a:r>
          </a:p>
        </p:txBody>
      </p:sp>
      <p:pic>
        <p:nvPicPr>
          <p:cNvPr id="3584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828800"/>
            <a:ext cx="3886200" cy="297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038" y="2286000"/>
            <a:ext cx="2036762"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idx="4294967295"/>
          </p:nvPr>
        </p:nvSpPr>
        <p:spPr>
          <a:xfrm>
            <a:off x="76200" y="228600"/>
            <a:ext cx="5486400" cy="1143000"/>
          </a:xfrm>
        </p:spPr>
        <p:txBody>
          <a:bodyPr/>
          <a:lstStyle/>
          <a:p>
            <a:pPr eaLnBrk="1" hangingPunct="1"/>
            <a:r>
              <a:rPr lang="en-US">
                <a:latin typeface="Book Antiqua" charset="0"/>
              </a:rPr>
              <a:t>The Ashcan painters</a:t>
            </a:r>
          </a:p>
        </p:txBody>
      </p:sp>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3581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4114800" y="3810000"/>
            <a:ext cx="1905000" cy="201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Robert Nashville, </a:t>
            </a:r>
            <a:r>
              <a:rPr lang="en-US" sz="1800" i="1"/>
              <a:t>Fire on 24</a:t>
            </a:r>
            <a:r>
              <a:rPr lang="en-US" sz="1800" i="1" baseline="30000"/>
              <a:t>th</a:t>
            </a:r>
            <a:r>
              <a:rPr lang="en-US" sz="1800" i="1"/>
              <a:t> Street</a:t>
            </a:r>
            <a:r>
              <a:rPr lang="en-US" sz="1800"/>
              <a:t>; Hopper, </a:t>
            </a:r>
            <a:r>
              <a:rPr lang="en-US" sz="1800" i="1"/>
              <a:t>Nighthawks</a:t>
            </a:r>
            <a:r>
              <a:rPr lang="en-US" sz="1800"/>
              <a:t>; Henri, </a:t>
            </a:r>
            <a:r>
              <a:rPr lang="en-US" sz="1800" i="1"/>
              <a:t>Laughing Child</a:t>
            </a:r>
            <a:endParaRPr lang="en-US" sz="1800"/>
          </a:p>
        </p:txBody>
      </p:sp>
      <p:pic>
        <p:nvPicPr>
          <p:cNvPr id="3789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143000"/>
            <a:ext cx="4762500"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352800"/>
            <a:ext cx="2605088"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05000"/>
            <a:ext cx="2743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
            <a:ext cx="26574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914400"/>
            <a:ext cx="2179638"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2971800"/>
            <a:ext cx="1979613" cy="3252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Text Box 8"/>
          <p:cNvSpPr txBox="1">
            <a:spLocks noChangeArrowheads="1"/>
          </p:cNvSpPr>
          <p:nvPr/>
        </p:nvSpPr>
        <p:spPr bwMode="auto">
          <a:xfrm>
            <a:off x="1371600" y="5562600"/>
            <a:ext cx="48768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2800"/>
              <a:t>The new </a:t>
            </a:r>
            <a:r>
              <a:rPr lang="ja-JP" altLang="en-US" sz="2800"/>
              <a:t>“</a:t>
            </a:r>
            <a:r>
              <a:rPr lang="en-US" altLang="ja-JP" sz="2800"/>
              <a:t>realist</a:t>
            </a:r>
            <a:r>
              <a:rPr lang="ja-JP" altLang="en-US" sz="2800"/>
              <a:t>’</a:t>
            </a:r>
            <a:r>
              <a:rPr lang="en-US" altLang="ja-JP" sz="2800"/>
              <a:t> novel</a:t>
            </a:r>
            <a:endParaRPr lang="en-US" sz="28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9" descr="1914ma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5791200"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3" name="Rectangle 11"/>
          <p:cNvSpPr>
            <a:spLocks noGrp="1" noChangeArrowheads="1"/>
          </p:cNvSpPr>
          <p:nvPr>
            <p:ph type="body" idx="1"/>
          </p:nvPr>
        </p:nvSpPr>
        <p:spPr>
          <a:xfrm>
            <a:off x="6019800" y="990600"/>
            <a:ext cx="3124200" cy="5410200"/>
          </a:xfrm>
        </p:spPr>
        <p:txBody>
          <a:bodyPr/>
          <a:lstStyle/>
          <a:p>
            <a:pPr eaLnBrk="1" hangingPunct="1"/>
            <a:r>
              <a:rPr lang="en-US">
                <a:latin typeface="Book Antiqua" charset="0"/>
              </a:rPr>
              <a:t>The Triple Entente: England, France, and Russia</a:t>
            </a:r>
          </a:p>
          <a:p>
            <a:pPr eaLnBrk="1" hangingPunct="1"/>
            <a:r>
              <a:rPr lang="en-US">
                <a:latin typeface="Book Antiqua" charset="0"/>
              </a:rPr>
              <a:t>Germany and the Austro-Hungarian Empire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3">
                                            <p:txEl>
                                              <p:pRg st="0" end="0"/>
                                            </p:txEl>
                                          </p:spTgt>
                                        </p:tgtEl>
                                        <p:attrNameLst>
                                          <p:attrName>style.visibility</p:attrName>
                                        </p:attrNameLst>
                                      </p:cBhvr>
                                      <p:to>
                                        <p:strVal val="visible"/>
                                      </p:to>
                                    </p:set>
                                    <p:animEffect transition="in" filter="dissolve">
                                      <p:cBhvr>
                                        <p:cTn id="7" dur="500"/>
                                        <p:tgtEl>
                                          <p:spTgt spid="3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83">
                                            <p:txEl>
                                              <p:pRg st="1" end="1"/>
                                            </p:txEl>
                                          </p:spTgt>
                                        </p:tgtEl>
                                        <p:attrNameLst>
                                          <p:attrName>style.visibility</p:attrName>
                                        </p:attrNameLst>
                                      </p:cBhvr>
                                      <p:to>
                                        <p:strVal val="visible"/>
                                      </p:to>
                                    </p:set>
                                    <p:animEffect transition="in" filter="dissolve">
                                      <p:cBhvr>
                                        <p:cTn id="12" dur="500"/>
                                        <p:tgtEl>
                                          <p:spTgt spid="30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descr="Kaiser-Franz-Jose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4251325" cy="59102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4034" name="Picture 5" descr="kroenun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362200"/>
            <a:ext cx="3733800" cy="30543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44035" name="Text Box 6"/>
          <p:cNvSpPr txBox="1">
            <a:spLocks noChangeArrowheads="1"/>
          </p:cNvSpPr>
          <p:nvPr/>
        </p:nvSpPr>
        <p:spPr bwMode="auto">
          <a:xfrm>
            <a:off x="5638800" y="1295400"/>
            <a:ext cx="266700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Emperor Franz-Joseph of the Austro-Hungarian Empire</a:t>
            </a:r>
          </a:p>
        </p:txBody>
      </p:sp>
      <p:pic>
        <p:nvPicPr>
          <p:cNvPr id="4403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343400"/>
            <a:ext cx="2933700" cy="221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bismark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3886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2" name="Text Box 5"/>
          <p:cNvSpPr txBox="1">
            <a:spLocks noChangeArrowheads="1"/>
          </p:cNvSpPr>
          <p:nvPr/>
        </p:nvSpPr>
        <p:spPr bwMode="auto">
          <a:xfrm>
            <a:off x="5334000" y="990600"/>
            <a:ext cx="2286000" cy="270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  </a:t>
            </a:r>
            <a:r>
              <a:rPr lang="ja-JP" altLang="en-US" sz="1800"/>
              <a:t>“</a:t>
            </a:r>
            <a:r>
              <a:rPr lang="en-US" altLang="ja-JP" sz="1800"/>
              <a:t>The great questions of the day will not be decided by speeches and the decisions of a parliamentary majority…but by iron and blood.</a:t>
            </a:r>
            <a:r>
              <a:rPr lang="ja-JP" altLang="en-US" sz="1800"/>
              <a:t>”</a:t>
            </a:r>
            <a:r>
              <a:rPr lang="en-US" altLang="ja-JP" sz="1800"/>
              <a:t> </a:t>
            </a:r>
          </a:p>
          <a:p>
            <a:pPr algn="r" eaLnBrk="1" hangingPunct="1"/>
            <a:r>
              <a:rPr lang="en-US" sz="1800"/>
              <a:t>--Otto Von Bismarck</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descr="gka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33400"/>
            <a:ext cx="394335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0" name="Picture 6" descr="doorn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81400"/>
            <a:ext cx="1995488"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8" name="Text Box 7"/>
          <p:cNvSpPr txBox="1">
            <a:spLocks noChangeArrowheads="1"/>
          </p:cNvSpPr>
          <p:nvPr/>
        </p:nvSpPr>
        <p:spPr bwMode="auto">
          <a:xfrm>
            <a:off x="381000" y="2743200"/>
            <a:ext cx="152400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Kaiser Wilhelm of Germany.</a:t>
            </a:r>
          </a:p>
        </p:txBody>
      </p:sp>
      <p:pic>
        <p:nvPicPr>
          <p:cNvPr id="7172" name="Picture 4" descr="alicky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550" y="-76200"/>
            <a:ext cx="558165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0" name="Text Box 8"/>
          <p:cNvSpPr txBox="1">
            <a:spLocks noChangeArrowheads="1"/>
          </p:cNvSpPr>
          <p:nvPr/>
        </p:nvSpPr>
        <p:spPr bwMode="auto">
          <a:xfrm>
            <a:off x="228600" y="152400"/>
            <a:ext cx="12954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King George IV and Nicholas II</a:t>
            </a:r>
          </a:p>
        </p:txBody>
      </p:sp>
      <p:sp>
        <p:nvSpPr>
          <p:cNvPr id="16391" name="Text Box 9"/>
          <p:cNvSpPr txBox="1">
            <a:spLocks noChangeArrowheads="1"/>
          </p:cNvSpPr>
          <p:nvPr/>
        </p:nvSpPr>
        <p:spPr bwMode="auto">
          <a:xfrm>
            <a:off x="7543800" y="762000"/>
            <a:ext cx="1371600" cy="297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Princess Alexandra</a:t>
            </a:r>
          </a:p>
          <a:p>
            <a:pPr eaLnBrk="1" hangingPunct="1"/>
            <a:endParaRPr lang="en-US" sz="1800"/>
          </a:p>
          <a:p>
            <a:pPr eaLnBrk="1" hangingPunct="1"/>
            <a:endParaRPr lang="en-US" sz="1800"/>
          </a:p>
          <a:p>
            <a:pPr eaLnBrk="1" hangingPunct="1"/>
            <a:endParaRPr lang="en-US" sz="1800"/>
          </a:p>
          <a:p>
            <a:pPr eaLnBrk="1" hangingPunct="1"/>
            <a:r>
              <a:rPr lang="en-US" sz="1800"/>
              <a:t>Queen Victoria</a:t>
            </a:r>
          </a:p>
          <a:p>
            <a:pPr eaLnBrk="1" hangingPunct="1"/>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dissolve">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90"/>
                                        </p:tgtEl>
                                        <p:attrNameLst>
                                          <p:attrName>style.visibility</p:attrName>
                                        </p:attrNameLst>
                                      </p:cBhvr>
                                      <p:to>
                                        <p:strVal val="visible"/>
                                      </p:to>
                                    </p:set>
                                    <p:animEffect transition="in" filter="blinds(horizontal)">
                                      <p:cBhvr>
                                        <p:cTn id="12" dur="500"/>
                                        <p:tgtEl>
                                          <p:spTgt spid="1639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388"/>
                                        </p:tgtEl>
                                        <p:attrNameLst>
                                          <p:attrName>style.visibility</p:attrName>
                                        </p:attrNameLst>
                                      </p:cBhvr>
                                      <p:to>
                                        <p:strVal val="visible"/>
                                      </p:to>
                                    </p:set>
                                    <p:animEffect transition="in" filter="blinds(horizontal)">
                                      <p:cBhvr>
                                        <p:cTn id="15" dur="500"/>
                                        <p:tgtEl>
                                          <p:spTgt spid="1638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391"/>
                                        </p:tgtEl>
                                        <p:attrNameLst>
                                          <p:attrName>style.visibility</p:attrName>
                                        </p:attrNameLst>
                                      </p:cBhvr>
                                      <p:to>
                                        <p:strVal val="visible"/>
                                      </p:to>
                                    </p:set>
                                    <p:animEffect transition="in" filter="blinds(horizontal)">
                                      <p:cBhvr>
                                        <p:cTn id="18"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90" grpId="0"/>
      <p:bldP spid="163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machineguntr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714500"/>
            <a:ext cx="50292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8" name="Picture 4" descr="bert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4267200" cy="377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9" name="Picture 6" descr="h61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810000"/>
            <a:ext cx="3028950" cy="266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9" name="Picture 7" descr="molt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438400"/>
            <a:ext cx="2509838"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dissolve">
                                      <p:cBhvr>
                                        <p:cTn id="7"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FWWassa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4608513"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6" name="Picture 4" descr="princip_ar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124200"/>
            <a:ext cx="4191000" cy="34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Text Box 6"/>
          <p:cNvSpPr txBox="1">
            <a:spLocks noChangeArrowheads="1"/>
          </p:cNvSpPr>
          <p:nvPr/>
        </p:nvSpPr>
        <p:spPr bwMode="auto">
          <a:xfrm>
            <a:off x="5943600" y="990600"/>
            <a:ext cx="2286000" cy="146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1914: Archduke Francis Ferdinand and his wife are assassinated in Sarajevo.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kaiscz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57200"/>
            <a:ext cx="2816225"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4" name="Text Box 5"/>
          <p:cNvSpPr txBox="1">
            <a:spLocks noChangeArrowheads="1"/>
          </p:cNvSpPr>
          <p:nvPr/>
        </p:nvSpPr>
        <p:spPr bwMode="auto">
          <a:xfrm>
            <a:off x="4495800" y="914400"/>
            <a:ext cx="3048000"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ja-JP" altLang="en-US" sz="2000"/>
              <a:t>“</a:t>
            </a:r>
            <a:r>
              <a:rPr lang="en-US" altLang="ja-JP" sz="2000"/>
              <a:t>July 31, 1914:  It is technically impossible to stop our military preparations which were obligatory owing to Austria's mobilization. We are far from wishing war. . . . </a:t>
            </a:r>
          </a:p>
          <a:p>
            <a:pPr eaLnBrk="1" hangingPunct="1"/>
            <a:r>
              <a:rPr lang="en-US" sz="2000"/>
              <a:t>I put all my trust in Gods mercy and hope in your successful mediation in Vienna for the welfare of our countries and for the peace of Europe. </a:t>
            </a:r>
          </a:p>
          <a:p>
            <a:pPr eaLnBrk="1" hangingPunct="1"/>
            <a:r>
              <a:rPr lang="en-US" sz="2000"/>
              <a:t>Your affectionate Nicky.</a:t>
            </a:r>
            <a:r>
              <a:rPr lang="ja-JP" altLang="en-US" sz="2000"/>
              <a:t>”</a:t>
            </a:r>
            <a:endParaRPr lang="en-US" sz="20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1913-d"/>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905000" y="1295400"/>
            <a:ext cx="6934200" cy="449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8" name="Picture 10" descr="le-sacre2-s"/>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81000" y="2209800"/>
            <a:ext cx="27082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9" name="Picture 11" descr="rite1"/>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914400" y="990600"/>
            <a:ext cx="7543800" cy="529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dissolve">
                                      <p:cBhvr>
                                        <p:cTn id="7" dur="500"/>
                                        <p:tgtEl>
                                          <p:spTgt spid="20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animEffect transition="in" filter="dissolve">
                                      <p:cBhvr>
                                        <p:cTn id="12" dur="500"/>
                                        <p:tgtEl>
                                          <p:spTgt spid="20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59"/>
                                        </p:tgtEl>
                                        <p:attrNameLst>
                                          <p:attrName>style.visibility</p:attrName>
                                        </p:attrNameLst>
                                      </p:cBhvr>
                                      <p:to>
                                        <p:strVal val="visible"/>
                                      </p:to>
                                    </p:set>
                                    <p:animEffect transition="in" filter="dissolve">
                                      <p:cBhvr>
                                        <p:cTn id="17"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descr="c3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6934200" cy="527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2" name="Picture 6" descr="russian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5715000" cy="323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3" name="Picture 4" descr="sturm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038600"/>
            <a:ext cx="3810000" cy="2659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0"/>
            <a:ext cx="41021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Content Placeholder 3"/>
          <p:cNvSpPr>
            <a:spLocks noGrp="1"/>
          </p:cNvSpPr>
          <p:nvPr>
            <p:ph idx="1"/>
          </p:nvPr>
        </p:nvSpPr>
        <p:spPr>
          <a:xfrm>
            <a:off x="457200" y="960438"/>
            <a:ext cx="3962400" cy="3992562"/>
          </a:xfrm>
        </p:spPr>
        <p:txBody>
          <a:bodyPr/>
          <a:lstStyle/>
          <a:p>
            <a:r>
              <a:rPr lang="en-US">
                <a:latin typeface="Book Antiqua" charset="0"/>
              </a:rPr>
              <a:t>Oversaw creation of Fed reserve, Federal Trade Commission, income tax</a:t>
            </a:r>
          </a:p>
          <a:p>
            <a:r>
              <a:rPr lang="en-US">
                <a:latin typeface="Book Antiqua" charset="0"/>
              </a:rPr>
              <a:t>Internationalist and interventionist; anglophile</a:t>
            </a:r>
          </a:p>
          <a:p>
            <a:r>
              <a:rPr lang="en-US">
                <a:latin typeface="Book Antiqua" charset="0"/>
              </a:rPr>
              <a:t>South white supremacist</a:t>
            </a:r>
          </a:p>
          <a:p>
            <a:endParaRPr lang="en-US">
              <a:latin typeface="Book Antiqua" charset="0"/>
            </a:endParaRPr>
          </a:p>
          <a:p>
            <a:endParaRPr lang="en-US">
              <a:latin typeface="Book Antiqua"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en-US" sz="4000">
                <a:latin typeface="Book Antiqua" charset="0"/>
              </a:rPr>
              <a:t>U.S. trade with Europe during the First World War</a:t>
            </a:r>
          </a:p>
        </p:txBody>
      </p:sp>
      <p:sp>
        <p:nvSpPr>
          <p:cNvPr id="12291" name="Rectangle 3"/>
          <p:cNvSpPr>
            <a:spLocks noGrp="1" noChangeArrowheads="1"/>
          </p:cNvSpPr>
          <p:nvPr>
            <p:ph type="body" idx="1"/>
          </p:nvPr>
        </p:nvSpPr>
        <p:spPr/>
        <p:txBody>
          <a:bodyPr/>
          <a:lstStyle/>
          <a:p>
            <a:pPr eaLnBrk="1" hangingPunct="1"/>
            <a:r>
              <a:rPr lang="en-US">
                <a:latin typeface="Book Antiqua" charset="0"/>
              </a:rPr>
              <a:t>With the Central Powers (Germany and Austro-Hungarian empire):</a:t>
            </a:r>
            <a:br>
              <a:rPr lang="en-US">
                <a:latin typeface="Book Antiqua" charset="0"/>
              </a:rPr>
            </a:br>
            <a:r>
              <a:rPr lang="en-US">
                <a:latin typeface="Book Antiqua" charset="0"/>
              </a:rPr>
              <a:t>1914: 169 million dollars</a:t>
            </a:r>
            <a:br>
              <a:rPr lang="en-US">
                <a:latin typeface="Book Antiqua" charset="0"/>
              </a:rPr>
            </a:br>
            <a:r>
              <a:rPr lang="en-US">
                <a:latin typeface="Book Antiqua" charset="0"/>
              </a:rPr>
              <a:t>1916: down to 1 million dollars</a:t>
            </a:r>
          </a:p>
          <a:p>
            <a:pPr eaLnBrk="1" hangingPunct="1"/>
            <a:r>
              <a:rPr lang="en-US">
                <a:latin typeface="Book Antiqua" charset="0"/>
              </a:rPr>
              <a:t>With the Allies (England, France):</a:t>
            </a:r>
            <a:br>
              <a:rPr lang="en-US">
                <a:latin typeface="Book Antiqua" charset="0"/>
              </a:rPr>
            </a:br>
            <a:r>
              <a:rPr lang="en-US">
                <a:latin typeface="Book Antiqua" charset="0"/>
              </a:rPr>
              <a:t>1914: 825 million dollars</a:t>
            </a:r>
            <a:br>
              <a:rPr lang="en-US">
                <a:latin typeface="Book Antiqua" charset="0"/>
              </a:rPr>
            </a:br>
            <a:r>
              <a:rPr lang="en-US">
                <a:latin typeface="Book Antiqua" charset="0"/>
              </a:rPr>
              <a:t>1916: up 3 thousand million dollars! (otherwise known as 3 billion) </a:t>
            </a:r>
          </a:p>
        </p:txBody>
      </p:sp>
      <p:sp>
        <p:nvSpPr>
          <p:cNvPr id="12292" name="AutoShape 4"/>
          <p:cNvSpPr>
            <a:spLocks noChangeArrowheads="1"/>
          </p:cNvSpPr>
          <p:nvPr/>
        </p:nvSpPr>
        <p:spPr bwMode="auto">
          <a:xfrm>
            <a:off x="6781800" y="2895600"/>
            <a:ext cx="533400" cy="838200"/>
          </a:xfrm>
          <a:prstGeom prst="downArrow">
            <a:avLst>
              <a:gd name="adj1" fmla="val 50000"/>
              <a:gd name="adj2" fmla="val 39286"/>
            </a:avLst>
          </a:prstGeom>
          <a:solidFill>
            <a:srgbClr val="FF0000"/>
          </a:solidFill>
          <a:ln w="9525">
            <a:solidFill>
              <a:schemeClr val="tx1"/>
            </a:solidFill>
            <a:miter lim="800000"/>
            <a:headEnd/>
            <a:tailEnd/>
          </a:ln>
        </p:spPr>
        <p:txBody>
          <a:bodyPr wrap="none" anchor="ctr"/>
          <a:lstStyle/>
          <a:p>
            <a:endParaRPr lang="en-US"/>
          </a:p>
        </p:txBody>
      </p:sp>
      <p:sp>
        <p:nvSpPr>
          <p:cNvPr id="12293" name="AutoShape 5"/>
          <p:cNvSpPr>
            <a:spLocks noChangeArrowheads="1"/>
          </p:cNvSpPr>
          <p:nvPr/>
        </p:nvSpPr>
        <p:spPr bwMode="auto">
          <a:xfrm>
            <a:off x="7620000" y="4267200"/>
            <a:ext cx="533400" cy="838200"/>
          </a:xfrm>
          <a:prstGeom prst="upArrow">
            <a:avLst>
              <a:gd name="adj1" fmla="val 50000"/>
              <a:gd name="adj2" fmla="val 39286"/>
            </a:avLst>
          </a:prstGeom>
          <a:solidFill>
            <a:srgbClr val="0000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linds(horizontal)">
                                      <p:cBhvr>
                                        <p:cTn id="7" dur="500"/>
                                        <p:tgtEl>
                                          <p:spTgt spid="12291">
                                            <p:txEl>
                                              <p:pRg st="0" end="0"/>
                                            </p:txEl>
                                          </p:spTgt>
                                        </p:tgtEl>
                                      </p:cBhvr>
                                    </p:animEffect>
                                  </p:childTnLst>
                                </p:cTn>
                              </p:par>
                            </p:childTnLst>
                          </p:cTn>
                        </p:par>
                        <p:par>
                          <p:cTn id="8" fill="hold" nodeType="afterGroup">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2292"/>
                                        </p:tgtEl>
                                        <p:attrNameLst>
                                          <p:attrName>style.visibility</p:attrName>
                                        </p:attrNameLst>
                                      </p:cBhvr>
                                      <p:to>
                                        <p:strVal val="visible"/>
                                      </p:to>
                                    </p:set>
                                    <p:anim calcmode="lin" valueType="num">
                                      <p:cBhvr additive="base">
                                        <p:cTn id="11" dur="1000" fill="hold"/>
                                        <p:tgtEl>
                                          <p:spTgt spid="12292"/>
                                        </p:tgtEl>
                                        <p:attrNameLst>
                                          <p:attrName>ppt_x</p:attrName>
                                        </p:attrNameLst>
                                      </p:cBhvr>
                                      <p:tavLst>
                                        <p:tav tm="0">
                                          <p:val>
                                            <p:strVal val="#ppt_x"/>
                                          </p:val>
                                        </p:tav>
                                        <p:tav tm="100000">
                                          <p:val>
                                            <p:strVal val="#ppt_x"/>
                                          </p:val>
                                        </p:tav>
                                      </p:tavLst>
                                    </p:anim>
                                    <p:anim calcmode="lin" valueType="num">
                                      <p:cBhvr additive="base">
                                        <p:cTn id="12" dur="1000" fill="hold"/>
                                        <p:tgtEl>
                                          <p:spTgt spid="12292"/>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slide(fromBottom)">
                                      <p:cBhvr>
                                        <p:cTn id="17" dur="500"/>
                                        <p:tgtEl>
                                          <p:spTgt spid="12291">
                                            <p:txEl>
                                              <p:pRg st="1" end="1"/>
                                            </p:txEl>
                                          </p:spTgt>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2293"/>
                                        </p:tgtEl>
                                        <p:attrNameLst>
                                          <p:attrName>style.visibility</p:attrName>
                                        </p:attrNameLst>
                                      </p:cBhvr>
                                      <p:to>
                                        <p:strVal val="visible"/>
                                      </p:to>
                                    </p:set>
                                    <p:animEffect transition="in" filter="dissolve">
                                      <p:cBhvr>
                                        <p:cTn id="21" dur="1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1635125"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6" name="Text Box 5"/>
          <p:cNvSpPr txBox="1">
            <a:spLocks noChangeArrowheads="1"/>
          </p:cNvSpPr>
          <p:nvPr/>
        </p:nvSpPr>
        <p:spPr bwMode="auto">
          <a:xfrm>
            <a:off x="381000" y="2819400"/>
            <a:ext cx="259080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Congressmember Jeannette Rankin opposed World War I </a:t>
            </a:r>
          </a:p>
        </p:txBody>
      </p:sp>
      <p:pic>
        <p:nvPicPr>
          <p:cNvPr id="6246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2400"/>
            <a:ext cx="1714500" cy="248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8" name="Text Box 7"/>
          <p:cNvSpPr txBox="1">
            <a:spLocks noChangeArrowheads="1"/>
          </p:cNvSpPr>
          <p:nvPr/>
        </p:nvSpPr>
        <p:spPr bwMode="auto">
          <a:xfrm>
            <a:off x="2590800" y="2667000"/>
            <a:ext cx="1676400" cy="146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Bryan quit as Secretary of State rather than be part of the war</a:t>
            </a:r>
          </a:p>
        </p:txBody>
      </p:sp>
      <p:pic>
        <p:nvPicPr>
          <p:cNvPr id="6246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524000"/>
            <a:ext cx="4724400" cy="347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0" name="Text Box 9"/>
          <p:cNvSpPr txBox="1">
            <a:spLocks noChangeArrowheads="1"/>
          </p:cNvSpPr>
          <p:nvPr/>
        </p:nvSpPr>
        <p:spPr bwMode="auto">
          <a:xfrm>
            <a:off x="4572000" y="5029200"/>
            <a:ext cx="4267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ja-JP" altLang="en-US" sz="1800"/>
              <a:t>“</a:t>
            </a:r>
            <a:r>
              <a:rPr lang="en-US" altLang="ja-JP" sz="1800"/>
              <a:t>Preparedness marches</a:t>
            </a:r>
            <a:r>
              <a:rPr lang="ja-JP" altLang="en-US" sz="1800"/>
              <a:t>”</a:t>
            </a:r>
            <a:r>
              <a:rPr lang="en-US" altLang="ja-JP" sz="1800"/>
              <a:t> spread across the United States</a:t>
            </a:r>
            <a:endParaRPr lang="en-US" sz="1800"/>
          </a:p>
        </p:txBody>
      </p:sp>
      <p:pic>
        <p:nvPicPr>
          <p:cNvPr id="6247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685800"/>
            <a:ext cx="3181350" cy="217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191000"/>
            <a:ext cx="32766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dissolve">
                                      <p:cBhvr>
                                        <p:cTn id="7" dur="500"/>
                                        <p:tgtEl>
                                          <p:spTgt spid="22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pPr eaLnBrk="1" hangingPunct="1"/>
            <a:r>
              <a:rPr lang="en-US">
                <a:latin typeface="Book Antiqua" charset="0"/>
              </a:rPr>
              <a:t>war questioners</a:t>
            </a:r>
          </a:p>
        </p:txBody>
      </p:sp>
      <p:sp>
        <p:nvSpPr>
          <p:cNvPr id="64514" name="Rectangle 3"/>
          <p:cNvSpPr>
            <a:spLocks noGrp="1" noChangeArrowheads="1"/>
          </p:cNvSpPr>
          <p:nvPr>
            <p:ph type="body" idx="1"/>
          </p:nvPr>
        </p:nvSpPr>
        <p:spPr>
          <a:xfrm>
            <a:off x="685800" y="1905000"/>
            <a:ext cx="4267200" cy="3992563"/>
          </a:xfrm>
        </p:spPr>
        <p:txBody>
          <a:bodyPr/>
          <a:lstStyle/>
          <a:p>
            <a:pPr eaLnBrk="1" hangingPunct="1">
              <a:lnSpc>
                <a:spcPct val="90000"/>
              </a:lnSpc>
            </a:pPr>
            <a:r>
              <a:rPr lang="en-US" sz="2800" dirty="0">
                <a:latin typeface="Book Antiqua" charset="0"/>
              </a:rPr>
              <a:t>intellectuals: are England and France really superior to Germany?</a:t>
            </a:r>
          </a:p>
          <a:p>
            <a:pPr eaLnBrk="1" hangingPunct="1">
              <a:lnSpc>
                <a:spcPct val="90000"/>
              </a:lnSpc>
            </a:pPr>
            <a:r>
              <a:rPr lang="en-US" sz="2800" dirty="0">
                <a:latin typeface="Book Antiqua" charset="0"/>
              </a:rPr>
              <a:t>pacifists</a:t>
            </a:r>
          </a:p>
          <a:p>
            <a:pPr eaLnBrk="1" hangingPunct="1">
              <a:lnSpc>
                <a:spcPct val="90000"/>
              </a:lnSpc>
            </a:pPr>
            <a:r>
              <a:rPr lang="en-US" sz="2800" dirty="0">
                <a:latin typeface="Book Antiqua" charset="0"/>
              </a:rPr>
              <a:t>Irish-Americans</a:t>
            </a:r>
          </a:p>
          <a:p>
            <a:pPr eaLnBrk="1" hangingPunct="1">
              <a:lnSpc>
                <a:spcPct val="90000"/>
              </a:lnSpc>
            </a:pPr>
            <a:r>
              <a:rPr lang="en-US" sz="2800" dirty="0">
                <a:latin typeface="Book Antiqua" charset="0"/>
              </a:rPr>
              <a:t>German-Americans</a:t>
            </a:r>
          </a:p>
          <a:p>
            <a:pPr eaLnBrk="1" hangingPunct="1">
              <a:lnSpc>
                <a:spcPct val="90000"/>
              </a:lnSpc>
            </a:pPr>
            <a:r>
              <a:rPr lang="en-US" sz="2800" dirty="0">
                <a:latin typeface="Book Antiqua" charset="0"/>
              </a:rPr>
              <a:t>socialists</a:t>
            </a:r>
          </a:p>
          <a:p>
            <a:pPr eaLnBrk="1" hangingPunct="1">
              <a:lnSpc>
                <a:spcPct val="90000"/>
              </a:lnSpc>
            </a:pPr>
            <a:r>
              <a:rPr lang="en-US" sz="2800" dirty="0">
                <a:latin typeface="Book Antiqua" charset="0"/>
              </a:rPr>
              <a:t>Civil War </a:t>
            </a:r>
            <a:r>
              <a:rPr lang="en-US" sz="2800" dirty="0" smtClean="0">
                <a:latin typeface="Book Antiqua" charset="0"/>
              </a:rPr>
              <a:t>veterans</a:t>
            </a:r>
          </a:p>
          <a:p>
            <a:pPr eaLnBrk="1" hangingPunct="1">
              <a:lnSpc>
                <a:spcPct val="90000"/>
              </a:lnSpc>
            </a:pPr>
            <a:r>
              <a:rPr lang="en-US" sz="2800" dirty="0" smtClean="0">
                <a:latin typeface="Book Antiqua" charset="0"/>
              </a:rPr>
              <a:t>populists</a:t>
            </a:r>
            <a:endParaRPr lang="en-US" sz="2800" dirty="0">
              <a:latin typeface="Book Antiqua" charset="0"/>
            </a:endParaRPr>
          </a:p>
        </p:txBody>
      </p:sp>
      <p:pic>
        <p:nvPicPr>
          <p:cNvPr id="645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05000"/>
            <a:ext cx="2724150" cy="364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6" name="Text Box 5"/>
          <p:cNvSpPr txBox="1">
            <a:spLocks noChangeArrowheads="1"/>
          </p:cNvSpPr>
          <p:nvPr/>
        </p:nvSpPr>
        <p:spPr bwMode="auto">
          <a:xfrm>
            <a:off x="4876800" y="5715000"/>
            <a:ext cx="3124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H.L. Mencken questioned getting into the war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0"/>
            <a:ext cx="8610600" cy="5841048"/>
          </a:xfrm>
          <a:prstGeom prst="rect">
            <a:avLst/>
          </a:prstGeom>
        </p:spPr>
      </p:pic>
    </p:spTree>
    <p:extLst>
      <p:ext uri="{BB962C8B-B14F-4D97-AF65-F5344CB8AC3E}">
        <p14:creationId xmlns:p14="http://schemas.microsoft.com/office/powerpoint/2010/main" val="251620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pPr algn="l" eaLnBrk="1" hangingPunct="1"/>
            <a:r>
              <a:rPr lang="en-US" sz="4000">
                <a:latin typeface="Book Antiqua" charset="0"/>
              </a:rPr>
              <a:t>The Committee for Public Information</a:t>
            </a:r>
          </a:p>
        </p:txBody>
      </p:sp>
      <p:sp>
        <p:nvSpPr>
          <p:cNvPr id="66562" name="Rectangle 6"/>
          <p:cNvSpPr>
            <a:spLocks noGrp="1" noChangeArrowheads="1"/>
          </p:cNvSpPr>
          <p:nvPr>
            <p:ph type="body" idx="1"/>
          </p:nvPr>
        </p:nvSpPr>
        <p:spPr>
          <a:xfrm>
            <a:off x="304800" y="2255838"/>
            <a:ext cx="4876800" cy="3992562"/>
          </a:xfrm>
        </p:spPr>
        <p:txBody>
          <a:bodyPr/>
          <a:lstStyle/>
          <a:p>
            <a:pPr eaLnBrk="1" hangingPunct="1">
              <a:lnSpc>
                <a:spcPct val="90000"/>
              </a:lnSpc>
            </a:pPr>
            <a:r>
              <a:rPr lang="en-US">
                <a:latin typeface="Book Antiqua" charset="0"/>
              </a:rPr>
              <a:t>Founded April 13, 1917</a:t>
            </a:r>
          </a:p>
          <a:p>
            <a:pPr eaLnBrk="1" hangingPunct="1">
              <a:lnSpc>
                <a:spcPct val="90000"/>
              </a:lnSpc>
            </a:pPr>
            <a:r>
              <a:rPr lang="en-US">
                <a:latin typeface="Book Antiqua" charset="0"/>
              </a:rPr>
              <a:t>Six pounds of paper with </a:t>
            </a:r>
            <a:r>
              <a:rPr lang="ja-JP" altLang="en-US">
                <a:latin typeface="Book Antiqua" charset="0"/>
              </a:rPr>
              <a:t>“</a:t>
            </a:r>
            <a:r>
              <a:rPr lang="en-US" altLang="ja-JP">
                <a:latin typeface="Book Antiqua" charset="0"/>
              </a:rPr>
              <a:t>facts</a:t>
            </a:r>
            <a:r>
              <a:rPr lang="ja-JP" altLang="en-US">
                <a:latin typeface="Book Antiqua" charset="0"/>
              </a:rPr>
              <a:t>”</a:t>
            </a:r>
            <a:r>
              <a:rPr lang="en-US" altLang="ja-JP">
                <a:latin typeface="Book Antiqua" charset="0"/>
              </a:rPr>
              <a:t> about the war sent per day to newspapers</a:t>
            </a:r>
          </a:p>
          <a:p>
            <a:pPr eaLnBrk="1" hangingPunct="1">
              <a:lnSpc>
                <a:spcPct val="90000"/>
              </a:lnSpc>
            </a:pPr>
            <a:r>
              <a:rPr lang="en-US">
                <a:latin typeface="Book Antiqua" charset="0"/>
              </a:rPr>
              <a:t>Produced pro-war propaganda for a wide variety of constituents</a:t>
            </a:r>
          </a:p>
        </p:txBody>
      </p:sp>
      <p:pic>
        <p:nvPicPr>
          <p:cNvPr id="66563" name="Picture 4" descr="bkaise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105400" y="1295400"/>
            <a:ext cx="3752850" cy="5257800"/>
          </a:xfr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sz="quarter"/>
          </p:nvPr>
        </p:nvSpPr>
        <p:spPr>
          <a:xfrm>
            <a:off x="2667000" y="914400"/>
            <a:ext cx="3429000" cy="1143000"/>
          </a:xfrm>
        </p:spPr>
        <p:txBody>
          <a:bodyPr/>
          <a:lstStyle/>
          <a:p>
            <a:pPr eaLnBrk="1" hangingPunct="1"/>
            <a:r>
              <a:rPr lang="en-US" sz="4000">
                <a:latin typeface="Book Antiqua" charset="0"/>
              </a:rPr>
              <a:t>German = Hun</a:t>
            </a:r>
          </a:p>
        </p:txBody>
      </p:sp>
      <p:pic>
        <p:nvPicPr>
          <p:cNvPr id="68610" name="Picture 3" descr="hun"/>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09600" y="1447800"/>
            <a:ext cx="3030538" cy="4038600"/>
          </a:xfrm>
          <a:noFill/>
        </p:spPr>
      </p:pic>
      <p:pic>
        <p:nvPicPr>
          <p:cNvPr id="68611" name="Picture 4" descr="hunblot"/>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276600" y="2895600"/>
            <a:ext cx="2384425" cy="3505200"/>
          </a:xfrm>
          <a:noFill/>
        </p:spPr>
      </p:pic>
      <p:pic>
        <p:nvPicPr>
          <p:cNvPr id="68612" name="Picture 5" descr="003a825f"/>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562600" y="1524000"/>
            <a:ext cx="3151188" cy="4572000"/>
          </a:xfrm>
          <a:noFill/>
        </p:spPr>
      </p:pic>
      <p:pic>
        <p:nvPicPr>
          <p:cNvPr id="13319" name="Picture 7" descr="WWI%20Poster%201"/>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2667000" y="838200"/>
            <a:ext cx="3748088" cy="5592763"/>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box(in)">
                                      <p:cBhvr>
                                        <p:cTn id="7"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1600200" y="1066800"/>
            <a:ext cx="5181600" cy="1143000"/>
          </a:xfrm>
        </p:spPr>
        <p:txBody>
          <a:bodyPr/>
          <a:lstStyle/>
          <a:p>
            <a:pPr eaLnBrk="1" hangingPunct="1"/>
            <a:r>
              <a:rPr lang="en-US" sz="4000">
                <a:latin typeface="Book Antiqua" charset="0"/>
              </a:rPr>
              <a:t>The Espionage Act</a:t>
            </a:r>
            <a:br>
              <a:rPr lang="en-US" sz="4000">
                <a:latin typeface="Book Antiqua" charset="0"/>
              </a:rPr>
            </a:br>
            <a:r>
              <a:rPr lang="en-US" sz="4000">
                <a:latin typeface="Book Antiqua" charset="0"/>
              </a:rPr>
              <a:t>of June 15, 1917</a:t>
            </a:r>
            <a:br>
              <a:rPr lang="en-US" sz="4000">
                <a:latin typeface="Book Antiqua" charset="0"/>
              </a:rPr>
            </a:br>
            <a:endParaRPr lang="en-US" sz="4000">
              <a:latin typeface="Book Antiqua" charset="0"/>
            </a:endParaRPr>
          </a:p>
        </p:txBody>
      </p:sp>
      <p:sp>
        <p:nvSpPr>
          <p:cNvPr id="14339" name="Rectangle 3"/>
          <p:cNvSpPr>
            <a:spLocks noGrp="1" noChangeArrowheads="1"/>
          </p:cNvSpPr>
          <p:nvPr>
            <p:ph type="body" idx="1"/>
          </p:nvPr>
        </p:nvSpPr>
        <p:spPr/>
        <p:txBody>
          <a:bodyPr/>
          <a:lstStyle/>
          <a:p>
            <a:pPr eaLnBrk="1" hangingPunct="1">
              <a:lnSpc>
                <a:spcPct val="80000"/>
              </a:lnSpc>
            </a:pPr>
            <a:r>
              <a:rPr lang="ja-JP" altLang="en-US" sz="2800">
                <a:latin typeface="Book Antiqua" charset="0"/>
              </a:rPr>
              <a:t>“</a:t>
            </a:r>
            <a:r>
              <a:rPr lang="en-US" altLang="ja-JP" sz="2800">
                <a:latin typeface="Book Antiqua" charset="0"/>
              </a:rPr>
              <a:t>Whoever, when the United States is at war, shall willfully make or convey false reports or false statements with intent to interfere with the operation or success of the military . . . [etc] shall be punished by a fine of not more than $10,000 or imprisonment of not more than 20 years, or both . . . </a:t>
            </a:r>
            <a:r>
              <a:rPr lang="ja-JP" altLang="en-US" sz="2800">
                <a:latin typeface="Book Antiqua" charset="0"/>
              </a:rPr>
              <a:t>“</a:t>
            </a:r>
            <a:endParaRPr lang="en-US" altLang="ja-JP" sz="2800">
              <a:latin typeface="Book Antiqua" charset="0"/>
            </a:endParaRPr>
          </a:p>
          <a:p>
            <a:pPr eaLnBrk="1" hangingPunct="1">
              <a:lnSpc>
                <a:spcPct val="80000"/>
              </a:lnSpc>
            </a:pPr>
            <a:r>
              <a:rPr lang="ja-JP" altLang="en-US" sz="2800">
                <a:latin typeface="Book Antiqua" charset="0"/>
              </a:rPr>
              <a:t>“</a:t>
            </a:r>
            <a:r>
              <a:rPr lang="en-US" altLang="ja-JP" sz="2800">
                <a:latin typeface="Book Antiqua" charset="0"/>
              </a:rPr>
              <a:t>Every letter, writing, circular, postal card, picture, print  . . . in violation of this act is hereby declared to be non-mailable matter . . . </a:t>
            </a:r>
            <a:r>
              <a:rPr lang="ja-JP" altLang="en-US" sz="2800">
                <a:latin typeface="Book Antiqua" charset="0"/>
              </a:rPr>
              <a:t>“</a:t>
            </a:r>
            <a:r>
              <a:rPr lang="en-US" altLang="ja-JP" sz="2800">
                <a:latin typeface="Book Antiqua" charset="0"/>
              </a:rPr>
              <a:t> and subject to fines of $5,000 dollars or up to five years in prison</a:t>
            </a:r>
            <a:endParaRPr lang="en-US" sz="2800">
              <a:latin typeface="Book Antiqu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ssolve">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dissolve">
                                      <p:cBhvr>
                                        <p:cTn id="12" dur="500"/>
                                        <p:tgtEl>
                                          <p:spTgt spid="14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457200" y="1447800"/>
            <a:ext cx="8229600" cy="1143000"/>
          </a:xfrm>
        </p:spPr>
        <p:txBody>
          <a:bodyPr/>
          <a:lstStyle/>
          <a:p>
            <a:pPr eaLnBrk="1" hangingPunct="1"/>
            <a:r>
              <a:rPr lang="en-US" sz="4000">
                <a:latin typeface="Book Antiqua" charset="0"/>
              </a:rPr>
              <a:t>The Trading with the Enemy Act</a:t>
            </a:r>
            <a:br>
              <a:rPr lang="en-US" sz="4000">
                <a:latin typeface="Book Antiqua" charset="0"/>
              </a:rPr>
            </a:br>
            <a:r>
              <a:rPr lang="en-US" sz="4000">
                <a:latin typeface="Book Antiqua" charset="0"/>
              </a:rPr>
              <a:t>October 6, 1917</a:t>
            </a:r>
            <a:br>
              <a:rPr lang="en-US" sz="4000">
                <a:latin typeface="Book Antiqua" charset="0"/>
              </a:rPr>
            </a:br>
            <a:endParaRPr lang="en-US" sz="4000">
              <a:latin typeface="Book Antiqua" charset="0"/>
            </a:endParaRPr>
          </a:p>
        </p:txBody>
      </p:sp>
      <p:sp>
        <p:nvSpPr>
          <p:cNvPr id="72706" name="Rectangle 3"/>
          <p:cNvSpPr>
            <a:spLocks noGrp="1" noChangeArrowheads="1"/>
          </p:cNvSpPr>
          <p:nvPr>
            <p:ph type="body" idx="1"/>
          </p:nvPr>
        </p:nvSpPr>
        <p:spPr>
          <a:xfrm>
            <a:off x="533400" y="2590800"/>
            <a:ext cx="8229600" cy="3581400"/>
          </a:xfrm>
        </p:spPr>
        <p:txBody>
          <a:bodyPr/>
          <a:lstStyle/>
          <a:p>
            <a:pPr eaLnBrk="1" hangingPunct="1"/>
            <a:r>
              <a:rPr lang="en-US">
                <a:latin typeface="Book Antiqua" charset="0"/>
              </a:rPr>
              <a:t>If you publish an article in a foreign language about the war, you</a:t>
            </a:r>
            <a:r>
              <a:rPr lang="ja-JP" altLang="en-US">
                <a:latin typeface="Book Antiqua" charset="0"/>
              </a:rPr>
              <a:t>’</a:t>
            </a:r>
            <a:r>
              <a:rPr lang="en-US" altLang="ja-JP">
                <a:latin typeface="Book Antiqua" charset="0"/>
              </a:rPr>
              <a:t>ve got to file with the postmaster a true translation of the article</a:t>
            </a:r>
          </a:p>
          <a:p>
            <a:pPr eaLnBrk="1" hangingPunct="1"/>
            <a:r>
              <a:rPr lang="en-US">
                <a:latin typeface="Book Antiqua" charset="0"/>
              </a:rPr>
              <a:t>If you don</a:t>
            </a:r>
            <a:r>
              <a:rPr lang="ja-JP" altLang="en-US">
                <a:latin typeface="Book Antiqua" charset="0"/>
              </a:rPr>
              <a:t>’</a:t>
            </a:r>
            <a:r>
              <a:rPr lang="en-US" altLang="ja-JP">
                <a:latin typeface="Book Antiqua" charset="0"/>
              </a:rPr>
              <a:t>t, your publication will be declared un-mailable.</a:t>
            </a:r>
            <a:endParaRPr lang="en-US">
              <a:latin typeface="Book Antiqua"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200400"/>
            <a:ext cx="2381250" cy="328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305911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505200"/>
            <a:ext cx="2241550" cy="290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762000"/>
            <a:ext cx="250825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9" name="Text Box 6"/>
          <p:cNvSpPr txBox="1">
            <a:spLocks noChangeArrowheads="1"/>
          </p:cNvSpPr>
          <p:nvPr/>
        </p:nvSpPr>
        <p:spPr bwMode="auto">
          <a:xfrm>
            <a:off x="6172200" y="838200"/>
            <a:ext cx="2590800" cy="2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2800"/>
              <a:t>La Belle Epoque (</a:t>
            </a:r>
            <a:r>
              <a:rPr lang="ja-JP" altLang="en-US" sz="2800"/>
              <a:t>“</a:t>
            </a:r>
            <a:r>
              <a:rPr lang="en-US" altLang="ja-JP" sz="2800"/>
              <a:t>The Beautiful Time</a:t>
            </a:r>
            <a:r>
              <a:rPr lang="ja-JP" altLang="en-US" sz="2800"/>
              <a:t>”</a:t>
            </a:r>
            <a:r>
              <a:rPr lang="en-US" altLang="ja-JP" sz="2800"/>
              <a:t>)</a:t>
            </a:r>
            <a:br>
              <a:rPr lang="en-US" altLang="ja-JP" sz="2800"/>
            </a:br>
            <a:r>
              <a:rPr lang="en-US" altLang="ja-JP" sz="2800"/>
              <a:t>1877-1914</a:t>
            </a:r>
            <a:endParaRPr lang="en-US" sz="28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pPr eaLnBrk="1" hangingPunct="1"/>
            <a:r>
              <a:rPr lang="en-US" sz="4000">
                <a:latin typeface="Book Antiqua" charset="0"/>
              </a:rPr>
              <a:t>The Sedition Act of May 16, 1918</a:t>
            </a:r>
            <a:br>
              <a:rPr lang="en-US" sz="4000">
                <a:latin typeface="Book Antiqua" charset="0"/>
              </a:rPr>
            </a:br>
            <a:r>
              <a:rPr lang="en-US" sz="3600">
                <a:latin typeface="Book Antiqua" charset="0"/>
              </a:rPr>
              <a:t>(an amendment to the Espionage Act)</a:t>
            </a:r>
          </a:p>
        </p:txBody>
      </p:sp>
      <p:sp>
        <p:nvSpPr>
          <p:cNvPr id="74754" name="Rectangle 3"/>
          <p:cNvSpPr>
            <a:spLocks noGrp="1" noChangeArrowheads="1"/>
          </p:cNvSpPr>
          <p:nvPr>
            <p:ph type="body" idx="1"/>
          </p:nvPr>
        </p:nvSpPr>
        <p:spPr>
          <a:xfrm>
            <a:off x="533400" y="1951038"/>
            <a:ext cx="8229600" cy="4449762"/>
          </a:xfrm>
        </p:spPr>
        <p:txBody>
          <a:bodyPr/>
          <a:lstStyle/>
          <a:p>
            <a:pPr eaLnBrk="1" hangingPunct="1">
              <a:lnSpc>
                <a:spcPct val="90000"/>
              </a:lnSpc>
            </a:pPr>
            <a:r>
              <a:rPr lang="en-US" sz="1800">
                <a:latin typeface="Book Antiqua" charset="0"/>
              </a:rPr>
              <a:t>SECTION 3. Whoever, when the United States is at war, shall willfully make or convey false reports or false statements with intent to interfere with the operation or success of the military or naval forces of the United States . . . </a:t>
            </a:r>
            <a:br>
              <a:rPr lang="en-US" sz="1800">
                <a:latin typeface="Book Antiqua" charset="0"/>
              </a:rPr>
            </a:br>
            <a:r>
              <a:rPr lang="en-US" sz="1800">
                <a:latin typeface="Book Antiqua" charset="0"/>
              </a:rPr>
              <a:t/>
            </a:r>
            <a:br>
              <a:rPr lang="en-US" sz="1800">
                <a:latin typeface="Book Antiqua" charset="0"/>
              </a:rPr>
            </a:br>
            <a:r>
              <a:rPr lang="en-US" sz="1800">
                <a:latin typeface="Book Antiqua" charset="0"/>
              </a:rPr>
              <a:t/>
            </a:r>
            <a:br>
              <a:rPr lang="en-US" sz="1800">
                <a:latin typeface="Book Antiqua" charset="0"/>
              </a:rPr>
            </a:br>
            <a:r>
              <a:rPr lang="en-US" sz="1800">
                <a:latin typeface="Book Antiqua" charset="0"/>
              </a:rPr>
              <a:t/>
            </a:r>
            <a:br>
              <a:rPr lang="en-US" sz="1800">
                <a:latin typeface="Book Antiqua" charset="0"/>
              </a:rPr>
            </a:br>
            <a:r>
              <a:rPr lang="en-US" sz="1800">
                <a:latin typeface="Book Antiqua" charset="0"/>
              </a:rPr>
              <a:t/>
            </a:r>
            <a:br>
              <a:rPr lang="en-US" sz="1800">
                <a:latin typeface="Book Antiqua" charset="0"/>
              </a:rPr>
            </a:br>
            <a:r>
              <a:rPr lang="en-US" sz="1800">
                <a:latin typeface="Book Antiqua" charset="0"/>
              </a:rPr>
              <a:t/>
            </a:r>
            <a:br>
              <a:rPr lang="en-US" sz="1800">
                <a:latin typeface="Book Antiqua" charset="0"/>
              </a:rPr>
            </a:br>
            <a:r>
              <a:rPr lang="en-US" sz="1800">
                <a:latin typeface="Book Antiqua" charset="0"/>
              </a:rPr>
              <a:t>. . .   shall be punished by a fine of not more than $10,000 or imprisonment for not more than 20 years, or both.... </a:t>
            </a:r>
          </a:p>
        </p:txBody>
      </p:sp>
      <p:sp>
        <p:nvSpPr>
          <p:cNvPr id="132100" name="Text Box 4"/>
          <p:cNvSpPr txBox="1">
            <a:spLocks noChangeArrowheads="1"/>
          </p:cNvSpPr>
          <p:nvPr/>
        </p:nvSpPr>
        <p:spPr bwMode="auto">
          <a:xfrm>
            <a:off x="1066800" y="1447800"/>
            <a:ext cx="7162800" cy="44862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b="1"/>
              <a:t>. . . or to promote the success of its enemies, or shall willfully make or convey false reports, or false statements, ...or incite insubordination, disloyalty, mutiny, or refusal of duty, in the military or naval forces of the United States, or shall willfully obstruct ...the recruiting or enlistment service of the United States, or ...shall willfully utter, print, write, or publish any disloyal, profane, scurrilous, or abusive language about the form of government of the United States, or the Constitution of the United States, or the military or naval forces of the United States ...or shall willfully display the flag of any foreign enemy, or shall willfully ...urge, incite, or advocate any curtailment of production ...or advocate, teach, defend, or suggest the doing of any of the acts or things in this section enumerated and whoever shall by word or act support or favor the cause of any country with which the United States is at war or by word or act oppose the cause of the United States therein .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2100"/>
                                        </p:tgtEl>
                                        <p:attrNameLst>
                                          <p:attrName>style.visibility</p:attrName>
                                        </p:attrNameLst>
                                      </p:cBhvr>
                                      <p:to>
                                        <p:strVal val="visible"/>
                                      </p:to>
                                    </p:set>
                                    <p:anim calcmode="lin" valueType="num">
                                      <p:cBhvr>
                                        <p:cTn id="7" dur="1000" fill="hold"/>
                                        <p:tgtEl>
                                          <p:spTgt spid="132100"/>
                                        </p:tgtEl>
                                        <p:attrNameLst>
                                          <p:attrName>ppt_w</p:attrName>
                                        </p:attrNameLst>
                                      </p:cBhvr>
                                      <p:tavLst>
                                        <p:tav tm="0">
                                          <p:val>
                                            <p:strVal val="#ppt_w*0.70"/>
                                          </p:val>
                                        </p:tav>
                                        <p:tav tm="100000">
                                          <p:val>
                                            <p:strVal val="#ppt_w"/>
                                          </p:val>
                                        </p:tav>
                                      </p:tavLst>
                                    </p:anim>
                                    <p:anim calcmode="lin" valueType="num">
                                      <p:cBhvr>
                                        <p:cTn id="8" dur="1000" fill="hold"/>
                                        <p:tgtEl>
                                          <p:spTgt spid="132100"/>
                                        </p:tgtEl>
                                        <p:attrNameLst>
                                          <p:attrName>ppt_h</p:attrName>
                                        </p:attrNameLst>
                                      </p:cBhvr>
                                      <p:tavLst>
                                        <p:tav tm="0">
                                          <p:val>
                                            <p:strVal val="#ppt_h"/>
                                          </p:val>
                                        </p:tav>
                                        <p:tav tm="100000">
                                          <p:val>
                                            <p:strVal val="#ppt_h"/>
                                          </p:val>
                                        </p:tav>
                                      </p:tavLst>
                                    </p:anim>
                                    <p:animEffect transition="in" filter="fade">
                                      <p:cBhvr>
                                        <p:cTn id="9" dur="1000"/>
                                        <p:tgtEl>
                                          <p:spTgt spid="13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590800"/>
            <a:ext cx="2038350" cy="293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1981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990600"/>
            <a:ext cx="3114675" cy="451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4" name="TextBox 6"/>
          <p:cNvSpPr txBox="1">
            <a:spLocks noChangeArrowheads="1"/>
          </p:cNvSpPr>
          <p:nvPr/>
        </p:nvSpPr>
        <p:spPr bwMode="auto">
          <a:xfrm>
            <a:off x="2743200" y="5678488"/>
            <a:ext cx="54102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American Protective League badge,  Eugene Debs, Frank Little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457200" y="457200"/>
            <a:ext cx="8229600" cy="1143000"/>
          </a:xfrm>
        </p:spPr>
        <p:txBody>
          <a:bodyPr/>
          <a:lstStyle/>
          <a:p>
            <a:pPr eaLnBrk="1" hangingPunct="1"/>
            <a:r>
              <a:rPr lang="en-US">
                <a:latin typeface="Book Antiqua" charset="0"/>
              </a:rPr>
              <a:t>Sedition panic in Montana</a:t>
            </a:r>
            <a:br>
              <a:rPr lang="en-US">
                <a:latin typeface="Book Antiqua" charset="0"/>
              </a:rPr>
            </a:br>
            <a:r>
              <a:rPr lang="en-US" sz="2400">
                <a:latin typeface="Book Antiqua" charset="0"/>
              </a:rPr>
              <a:t>www.seditionproject.net</a:t>
            </a:r>
          </a:p>
        </p:txBody>
      </p:sp>
      <p:pic>
        <p:nvPicPr>
          <p:cNvPr id="788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235267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981200"/>
            <a:ext cx="22352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752600"/>
            <a:ext cx="2400300"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209800"/>
            <a:ext cx="214153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4" name="Text Box 8"/>
          <p:cNvSpPr txBox="1">
            <a:spLocks noChangeArrowheads="1"/>
          </p:cNvSpPr>
          <p:nvPr/>
        </p:nvSpPr>
        <p:spPr bwMode="auto">
          <a:xfrm>
            <a:off x="1295400" y="4722018"/>
            <a:ext cx="5943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79 people incarcerated for </a:t>
            </a:r>
            <a:r>
              <a:rPr lang="ja-JP" altLang="en-US" sz="1800" dirty="0"/>
              <a:t>“</a:t>
            </a:r>
            <a:r>
              <a:rPr lang="en-US" altLang="ja-JP" sz="1800" dirty="0"/>
              <a:t>sedition</a:t>
            </a:r>
            <a:r>
              <a:rPr lang="ja-JP" altLang="en-US" sz="1800" dirty="0"/>
              <a:t>”</a:t>
            </a:r>
            <a:r>
              <a:rPr lang="en-US" altLang="ja-JP" sz="1800" dirty="0"/>
              <a:t> – 1917-1919</a:t>
            </a:r>
            <a:endParaRPr lang="en-US" sz="1800" dirty="0"/>
          </a:p>
        </p:txBody>
      </p:sp>
      <p:sp>
        <p:nvSpPr>
          <p:cNvPr id="78855" name="Text Box 9"/>
          <p:cNvSpPr txBox="1">
            <a:spLocks noChangeArrowheads="1"/>
          </p:cNvSpPr>
          <p:nvPr/>
        </p:nvSpPr>
        <p:spPr bwMode="auto">
          <a:xfrm>
            <a:off x="304800" y="5105400"/>
            <a:ext cx="8610600" cy="158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400" i="1"/>
              <a:t>"Whenever the United States shall be engaged in war, any person or persons who shall utter, print, write or publish any disloyal, profane, violent, scurrilous, contemptuous, slurring or abusive language about the form of government of the United States, or the constitution of the United States, or the soldiers or sailors of the United States, or the flag of the United States, or the uniform of the army or navy of the United States…or shall utter, print, write or publish any language calculated to incite or inflame resistance to any duly constituted Federal or State authority in connection with the prosecution of the War…shall be guilty of sedition.   -- Montana State Law"</a:t>
            </a:r>
            <a:endParaRPr lang="en-US" sz="1400"/>
          </a:p>
        </p:txBody>
      </p:sp>
      <p:pic>
        <p:nvPicPr>
          <p:cNvPr id="297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429000"/>
            <a:ext cx="1752600"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705"/>
                                        </p:tgtEl>
                                        <p:attrNameLst>
                                          <p:attrName>style.visibility</p:attrName>
                                        </p:attrNameLst>
                                      </p:cBhvr>
                                      <p:to>
                                        <p:strVal val="visible"/>
                                      </p:to>
                                    </p:set>
                                    <p:animEffect transition="in" filter="dissolve">
                                      <p:cBhvr>
                                        <p:cTn id="7" dur="500"/>
                                        <p:tgtEl>
                                          <p:spTgt spid="2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pPr eaLnBrk="1" hangingPunct="1"/>
            <a:r>
              <a:rPr lang="en-US">
                <a:latin typeface="Book Antiqua" charset="0"/>
              </a:rPr>
              <a:t>But professor . . . </a:t>
            </a:r>
          </a:p>
        </p:txBody>
      </p:sp>
      <p:sp>
        <p:nvSpPr>
          <p:cNvPr id="69635" name="Rectangle 3"/>
          <p:cNvSpPr>
            <a:spLocks noGrp="1" noChangeArrowheads="1"/>
          </p:cNvSpPr>
          <p:nvPr>
            <p:ph type="body" idx="1"/>
          </p:nvPr>
        </p:nvSpPr>
        <p:spPr>
          <a:xfrm>
            <a:off x="457200" y="1828800"/>
            <a:ext cx="8229600" cy="3992563"/>
          </a:xfrm>
        </p:spPr>
        <p:txBody>
          <a:bodyPr/>
          <a:lstStyle/>
          <a:p>
            <a:pPr eaLnBrk="1" hangingPunct="1"/>
            <a:r>
              <a:rPr lang="en-US" sz="6600">
                <a:latin typeface="Book Antiqua" charset="0"/>
              </a:rPr>
              <a:t>What about The First Amendment of the Constitution?</a:t>
            </a: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0"/>
            <a:ext cx="1295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dissolve">
                                      <p:cBhvr>
                                        <p:cTn id="7" dur="500"/>
                                        <p:tgtEl>
                                          <p:spTgt spid="69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dissolve">
                                      <p:cBhvr>
                                        <p:cTn id="12"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228600" y="228600"/>
            <a:ext cx="8229600" cy="1143000"/>
          </a:xfrm>
        </p:spPr>
        <p:txBody>
          <a:bodyPr/>
          <a:lstStyle/>
          <a:p>
            <a:pPr eaLnBrk="1" hangingPunct="1"/>
            <a:r>
              <a:rPr lang="en-US">
                <a:latin typeface="Book Antiqua" charset="0"/>
              </a:rPr>
              <a:t>Repressive precedents</a:t>
            </a:r>
          </a:p>
        </p:txBody>
      </p:sp>
      <p:sp>
        <p:nvSpPr>
          <p:cNvPr id="82946" name="Rectangle 3"/>
          <p:cNvSpPr>
            <a:spLocks noGrp="1" noChangeArrowheads="1"/>
          </p:cNvSpPr>
          <p:nvPr>
            <p:ph type="body" idx="1"/>
          </p:nvPr>
        </p:nvSpPr>
        <p:spPr>
          <a:xfrm>
            <a:off x="381000" y="1524000"/>
            <a:ext cx="6324600" cy="3992563"/>
          </a:xfrm>
        </p:spPr>
        <p:txBody>
          <a:bodyPr/>
          <a:lstStyle/>
          <a:p>
            <a:pPr eaLnBrk="1" hangingPunct="1">
              <a:lnSpc>
                <a:spcPct val="90000"/>
              </a:lnSpc>
            </a:pPr>
            <a:r>
              <a:rPr lang="en-US" sz="2800">
                <a:latin typeface="Book Antiqua" charset="0"/>
              </a:rPr>
              <a:t>Sedition act  of 1798: made it a crime to utter false statements with an intent to defame</a:t>
            </a:r>
          </a:p>
          <a:p>
            <a:pPr eaLnBrk="1" hangingPunct="1">
              <a:lnSpc>
                <a:spcPct val="90000"/>
              </a:lnSpc>
            </a:pPr>
            <a:r>
              <a:rPr lang="en-US" sz="2800">
                <a:latin typeface="Book Antiqua" charset="0"/>
              </a:rPr>
              <a:t>Lincoln suspends habeas corpus during Civil War</a:t>
            </a:r>
          </a:p>
          <a:p>
            <a:pPr eaLnBrk="1" hangingPunct="1">
              <a:lnSpc>
                <a:spcPct val="90000"/>
              </a:lnSpc>
            </a:pPr>
            <a:r>
              <a:rPr lang="en-US" sz="2800">
                <a:latin typeface="Book Antiqua" charset="0"/>
              </a:rPr>
              <a:t>1868, </a:t>
            </a:r>
            <a:r>
              <a:rPr lang="en-US" sz="2800" i="1">
                <a:latin typeface="Book Antiqua" charset="0"/>
              </a:rPr>
              <a:t>Regina v. Hicklin </a:t>
            </a:r>
            <a:r>
              <a:rPr lang="en-US" sz="2800">
                <a:latin typeface="Book Antiqua" charset="0"/>
              </a:rPr>
              <a:t>(UK), unlawful to corrupt the minds of the weak with dangerous literature</a:t>
            </a:r>
          </a:p>
          <a:p>
            <a:pPr eaLnBrk="1" hangingPunct="1">
              <a:lnSpc>
                <a:spcPct val="90000"/>
              </a:lnSpc>
            </a:pPr>
            <a:r>
              <a:rPr lang="en-US" sz="2800">
                <a:latin typeface="Book Antiqua" charset="0"/>
              </a:rPr>
              <a:t>1871, </a:t>
            </a:r>
            <a:r>
              <a:rPr lang="en-US" sz="2800" i="1">
                <a:latin typeface="Book Antiqua" charset="0"/>
              </a:rPr>
              <a:t>Comstock Act </a:t>
            </a:r>
            <a:r>
              <a:rPr lang="en-US" sz="2800">
                <a:latin typeface="Book Antiqua" charset="0"/>
              </a:rPr>
              <a:t>(US), empowers postmaster to seize obscene materials in the mails (including literature about birth control)</a:t>
            </a:r>
          </a:p>
          <a:p>
            <a:pPr eaLnBrk="1" hangingPunct="1">
              <a:lnSpc>
                <a:spcPct val="90000"/>
              </a:lnSpc>
            </a:pPr>
            <a:endParaRPr lang="en-US" sz="2800">
              <a:latin typeface="Book Antiqua" charset="0"/>
            </a:endParaRPr>
          </a:p>
        </p:txBody>
      </p:sp>
      <p:pic>
        <p:nvPicPr>
          <p:cNvPr id="829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438400"/>
            <a:ext cx="1879600"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457200" y="381000"/>
            <a:ext cx="8229600" cy="1143000"/>
          </a:xfrm>
        </p:spPr>
        <p:txBody>
          <a:bodyPr/>
          <a:lstStyle/>
          <a:p>
            <a:pPr eaLnBrk="1" hangingPunct="1"/>
            <a:r>
              <a:rPr lang="en-US">
                <a:latin typeface="Book Antiqua" charset="0"/>
              </a:rPr>
              <a:t>Schenck vs. United States, 1919</a:t>
            </a:r>
          </a:p>
        </p:txBody>
      </p:sp>
      <p:sp>
        <p:nvSpPr>
          <p:cNvPr id="84994" name="Rectangle 3"/>
          <p:cNvSpPr>
            <a:spLocks noGrp="1" noChangeArrowheads="1"/>
          </p:cNvSpPr>
          <p:nvPr>
            <p:ph type="body" idx="1"/>
          </p:nvPr>
        </p:nvSpPr>
        <p:spPr>
          <a:xfrm>
            <a:off x="2590800" y="1371600"/>
            <a:ext cx="6400800" cy="3992563"/>
          </a:xfrm>
        </p:spPr>
        <p:txBody>
          <a:bodyPr/>
          <a:lstStyle/>
          <a:p>
            <a:pPr eaLnBrk="1" hangingPunct="1">
              <a:lnSpc>
                <a:spcPct val="80000"/>
              </a:lnSpc>
            </a:pPr>
            <a:r>
              <a:rPr lang="en-US" sz="2400">
                <a:latin typeface="Book Antiqua" charset="0"/>
              </a:rPr>
              <a:t>Charles Schenck caught circulating leaflets opposing the draft.</a:t>
            </a:r>
          </a:p>
          <a:p>
            <a:pPr eaLnBrk="1" hangingPunct="1">
              <a:lnSpc>
                <a:spcPct val="80000"/>
              </a:lnSpc>
            </a:pPr>
            <a:r>
              <a:rPr lang="en-US" sz="2400">
                <a:latin typeface="Book Antiqua" charset="0"/>
              </a:rPr>
              <a:t>Supreme Court declares that in wartime there are different First Amendment rules than in peacetime.</a:t>
            </a:r>
          </a:p>
          <a:p>
            <a:pPr eaLnBrk="1" hangingPunct="1">
              <a:lnSpc>
                <a:spcPct val="80000"/>
              </a:lnSpc>
            </a:pPr>
            <a:r>
              <a:rPr lang="en-US" sz="2400">
                <a:latin typeface="Book Antiqua" charset="0"/>
              </a:rPr>
              <a:t>"Words which, ordinarily and in many places, would be within the freedom of speech protected by the First Amendment may become subject to prohibition when of such a nature and used in such circumstances as to create a </a:t>
            </a:r>
            <a:r>
              <a:rPr lang="en-US" b="1">
                <a:latin typeface="Book Antiqua" charset="0"/>
              </a:rPr>
              <a:t>clear and present danger</a:t>
            </a:r>
            <a:r>
              <a:rPr lang="en-US" sz="2400">
                <a:latin typeface="Book Antiqua" charset="0"/>
              </a:rPr>
              <a:t> that they will bring about the substantive evils which Congress has a right to prevent. The character of every act depends upon the circumstances in which it is done.</a:t>
            </a:r>
            <a:r>
              <a:rPr lang="ja-JP" altLang="en-US" sz="2400">
                <a:latin typeface="Book Antiqua" charset="0"/>
              </a:rPr>
              <a:t>“</a:t>
            </a:r>
            <a:r>
              <a:rPr lang="en-US" altLang="ja-JP" sz="2400">
                <a:latin typeface="Book Antiqua" charset="0"/>
              </a:rPr>
              <a:t> </a:t>
            </a:r>
            <a:br>
              <a:rPr lang="en-US" altLang="ja-JP" sz="2400">
                <a:latin typeface="Book Antiqua" charset="0"/>
              </a:rPr>
            </a:br>
            <a:r>
              <a:rPr lang="en-US" altLang="ja-JP" sz="2400">
                <a:latin typeface="Book Antiqua" charset="0"/>
              </a:rPr>
              <a:t>–Oliver Wendell Holmes</a:t>
            </a:r>
          </a:p>
          <a:p>
            <a:pPr eaLnBrk="1" hangingPunct="1">
              <a:lnSpc>
                <a:spcPct val="80000"/>
              </a:lnSpc>
            </a:pPr>
            <a:endParaRPr lang="en-US" sz="2400">
              <a:latin typeface="Book Antiqua" charset="0"/>
            </a:endParaRPr>
          </a:p>
        </p:txBody>
      </p:sp>
      <p:pic>
        <p:nvPicPr>
          <p:cNvPr id="849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09800"/>
            <a:ext cx="216852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hudsontubes-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8862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Rectangle 5"/>
          <p:cNvSpPr>
            <a:spLocks noGrp="1" noChangeArrowheads="1"/>
          </p:cNvSpPr>
          <p:nvPr>
            <p:ph type="title"/>
          </p:nvPr>
        </p:nvSpPr>
        <p:spPr/>
        <p:txBody>
          <a:bodyPr/>
          <a:lstStyle/>
          <a:p>
            <a:pPr eaLnBrk="1" hangingPunct="1"/>
            <a:r>
              <a:rPr lang="en-US" sz="4000">
                <a:latin typeface="Book Antiqua" charset="0"/>
              </a:rPr>
              <a:t>The Railroad Administration, 1917</a:t>
            </a:r>
          </a:p>
        </p:txBody>
      </p:sp>
      <p:sp>
        <p:nvSpPr>
          <p:cNvPr id="87043" name="Rectangle 7"/>
          <p:cNvSpPr>
            <a:spLocks noGrp="1" noChangeArrowheads="1"/>
          </p:cNvSpPr>
          <p:nvPr>
            <p:ph type="body" sz="half" idx="2"/>
          </p:nvPr>
        </p:nvSpPr>
        <p:spPr>
          <a:xfrm>
            <a:off x="4800600" y="2057400"/>
            <a:ext cx="4038600" cy="3992563"/>
          </a:xfrm>
        </p:spPr>
        <p:txBody>
          <a:bodyPr/>
          <a:lstStyle/>
          <a:p>
            <a:pPr eaLnBrk="1" hangingPunct="1">
              <a:lnSpc>
                <a:spcPct val="80000"/>
              </a:lnSpc>
            </a:pPr>
            <a:r>
              <a:rPr lang="en-US" sz="2400">
                <a:latin typeface="Book Antiqua" charset="0"/>
              </a:rPr>
              <a:t>Headed by banking/railroad insider William G. MacAdoo</a:t>
            </a:r>
          </a:p>
          <a:p>
            <a:pPr eaLnBrk="1" hangingPunct="1">
              <a:lnSpc>
                <a:spcPct val="80000"/>
              </a:lnSpc>
            </a:pPr>
            <a:r>
              <a:rPr lang="en-US" sz="2400">
                <a:latin typeface="Book Antiqua" charset="0"/>
              </a:rPr>
              <a:t>Practical carte blanche to run the railroads</a:t>
            </a:r>
          </a:p>
          <a:p>
            <a:pPr eaLnBrk="1" hangingPunct="1">
              <a:lnSpc>
                <a:spcPct val="80000"/>
              </a:lnSpc>
            </a:pPr>
            <a:r>
              <a:rPr lang="en-US" sz="2400">
                <a:latin typeface="Book Antiqua" charset="0"/>
              </a:rPr>
              <a:t>Could countermand any shipping order on any  freight train</a:t>
            </a:r>
          </a:p>
          <a:p>
            <a:pPr eaLnBrk="1" hangingPunct="1">
              <a:lnSpc>
                <a:spcPct val="80000"/>
              </a:lnSpc>
            </a:pPr>
            <a:r>
              <a:rPr lang="en-US" sz="2400">
                <a:latin typeface="Book Antiqua" charset="0"/>
              </a:rPr>
              <a:t>Could set wage levels</a:t>
            </a:r>
          </a:p>
          <a:p>
            <a:pPr eaLnBrk="1" hangingPunct="1">
              <a:lnSpc>
                <a:spcPct val="80000"/>
              </a:lnSpc>
            </a:pPr>
            <a:r>
              <a:rPr lang="en-US" sz="2400">
                <a:latin typeface="Book Antiqua" charset="0"/>
              </a:rPr>
              <a:t>Could not be prosecuted by the Sherman Anti-Trust Act</a:t>
            </a:r>
          </a:p>
          <a:p>
            <a:pPr eaLnBrk="1" hangingPunct="1">
              <a:lnSpc>
                <a:spcPct val="80000"/>
              </a:lnSpc>
            </a:pPr>
            <a:endParaRPr lang="en-US" sz="2400">
              <a:latin typeface="Book Antiqua" charset="0"/>
            </a:endParaRPr>
          </a:p>
        </p:txBody>
      </p:sp>
      <p:pic>
        <p:nvPicPr>
          <p:cNvPr id="87044" name="Picture 8" descr="p13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752600" y="4038600"/>
            <a:ext cx="2895600" cy="2439988"/>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eaLnBrk="1" hangingPunct="1"/>
            <a:r>
              <a:rPr lang="en-US">
                <a:latin typeface="Book Antiqua" charset="0"/>
              </a:rPr>
              <a:t>War economy measures</a:t>
            </a:r>
          </a:p>
        </p:txBody>
      </p:sp>
      <p:sp>
        <p:nvSpPr>
          <p:cNvPr id="89090" name="Rectangle 3"/>
          <p:cNvSpPr>
            <a:spLocks noGrp="1" noChangeArrowheads="1"/>
          </p:cNvSpPr>
          <p:nvPr>
            <p:ph type="body" idx="1"/>
          </p:nvPr>
        </p:nvSpPr>
        <p:spPr/>
        <p:txBody>
          <a:bodyPr/>
          <a:lstStyle/>
          <a:p>
            <a:pPr eaLnBrk="1" hangingPunct="1">
              <a:lnSpc>
                <a:spcPct val="90000"/>
              </a:lnSpc>
            </a:pPr>
            <a:r>
              <a:rPr lang="en-US" sz="2800">
                <a:latin typeface="Book Antiqua" charset="0"/>
              </a:rPr>
              <a:t>Raised federal income taxes to 22.3 for 50k and over in annual income</a:t>
            </a:r>
          </a:p>
          <a:p>
            <a:pPr eaLnBrk="1" hangingPunct="1">
              <a:lnSpc>
                <a:spcPct val="90000"/>
              </a:lnSpc>
            </a:pPr>
            <a:r>
              <a:rPr lang="en-US" sz="2800">
                <a:latin typeface="Book Antiqua" charset="0"/>
              </a:rPr>
              <a:t>Used Federal Reserve to sell war bonds</a:t>
            </a:r>
          </a:p>
          <a:p>
            <a:pPr eaLnBrk="1" hangingPunct="1">
              <a:lnSpc>
                <a:spcPct val="90000"/>
              </a:lnSpc>
            </a:pPr>
            <a:r>
              <a:rPr lang="en-US" sz="2800">
                <a:latin typeface="Book Antiqua" charset="0"/>
              </a:rPr>
              <a:t>Created War Industries Board (WIB)</a:t>
            </a:r>
          </a:p>
          <a:p>
            <a:pPr lvl="1" eaLnBrk="1" hangingPunct="1">
              <a:lnSpc>
                <a:spcPct val="90000"/>
              </a:lnSpc>
            </a:pPr>
            <a:r>
              <a:rPr lang="en-US" sz="2400">
                <a:latin typeface="Book Antiqua" charset="0"/>
              </a:rPr>
              <a:t>Created Council of National Defense as research arm of WIB</a:t>
            </a:r>
          </a:p>
          <a:p>
            <a:pPr lvl="1" eaLnBrk="1" hangingPunct="1">
              <a:lnSpc>
                <a:spcPct val="90000"/>
              </a:lnSpc>
            </a:pPr>
            <a:r>
              <a:rPr lang="en-US" sz="2400">
                <a:latin typeface="Book Antiqua" charset="0"/>
              </a:rPr>
              <a:t>National Defense Advisory Commission organized business committees to study various businesses</a:t>
            </a:r>
          </a:p>
          <a:p>
            <a:pPr lvl="1" eaLnBrk="1" hangingPunct="1">
              <a:lnSpc>
                <a:spcPct val="90000"/>
              </a:lnSpc>
            </a:pPr>
            <a:r>
              <a:rPr lang="en-US" sz="2400">
                <a:latin typeface="Book Antiqua" charset="0"/>
              </a:rPr>
              <a:t>Headed by </a:t>
            </a:r>
            <a:r>
              <a:rPr lang="ja-JP" altLang="en-US" sz="2400">
                <a:latin typeface="Book Antiqua" charset="0"/>
              </a:rPr>
              <a:t>“</a:t>
            </a:r>
            <a:r>
              <a:rPr lang="en-US" altLang="ja-JP" sz="2400">
                <a:latin typeface="Book Antiqua" charset="0"/>
              </a:rPr>
              <a:t>Dollar a year</a:t>
            </a:r>
            <a:r>
              <a:rPr lang="ja-JP" altLang="en-US" sz="2400">
                <a:latin typeface="Book Antiqua" charset="0"/>
              </a:rPr>
              <a:t>”</a:t>
            </a:r>
            <a:r>
              <a:rPr lang="en-US" altLang="ja-JP" sz="2400">
                <a:latin typeface="Book Antiqua" charset="0"/>
              </a:rPr>
              <a:t> men</a:t>
            </a:r>
          </a:p>
          <a:p>
            <a:pPr eaLnBrk="1" hangingPunct="1">
              <a:lnSpc>
                <a:spcPct val="90000"/>
              </a:lnSpc>
            </a:pPr>
            <a:endParaRPr lang="en-US" sz="2800">
              <a:latin typeface="Book Antiqua"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pPr eaLnBrk="1" hangingPunct="1"/>
            <a:r>
              <a:rPr lang="en-US">
                <a:latin typeface="Book Antiqua" charset="0"/>
              </a:rPr>
              <a:t>The War Industries Board (WIB)</a:t>
            </a:r>
          </a:p>
        </p:txBody>
      </p:sp>
      <p:sp>
        <p:nvSpPr>
          <p:cNvPr id="91138" name="Rectangle 3"/>
          <p:cNvSpPr>
            <a:spLocks noGrp="1" noChangeArrowheads="1"/>
          </p:cNvSpPr>
          <p:nvPr>
            <p:ph type="body" sz="half" idx="1"/>
          </p:nvPr>
        </p:nvSpPr>
        <p:spPr>
          <a:xfrm>
            <a:off x="457200" y="2133600"/>
            <a:ext cx="4343400" cy="3992563"/>
          </a:xfrm>
        </p:spPr>
        <p:txBody>
          <a:bodyPr/>
          <a:lstStyle/>
          <a:p>
            <a:pPr eaLnBrk="1" hangingPunct="1"/>
            <a:r>
              <a:rPr lang="en-US" sz="2800">
                <a:latin typeface="Book Antiqua" charset="0"/>
              </a:rPr>
              <a:t>WIB: Industrialists and government officials, who met to assess the nation</a:t>
            </a:r>
            <a:r>
              <a:rPr lang="ja-JP" altLang="en-US" sz="2800">
                <a:latin typeface="Book Antiqua" charset="0"/>
              </a:rPr>
              <a:t>’</a:t>
            </a:r>
            <a:r>
              <a:rPr lang="en-US" altLang="ja-JP" sz="2800">
                <a:latin typeface="Book Antiqua" charset="0"/>
              </a:rPr>
              <a:t>s needs during the war</a:t>
            </a:r>
          </a:p>
          <a:p>
            <a:pPr eaLnBrk="1" hangingPunct="1"/>
            <a:r>
              <a:rPr lang="en-US" sz="2800">
                <a:latin typeface="Book Antiqua" charset="0"/>
              </a:rPr>
              <a:t>Council of National Defense did research on war needs</a:t>
            </a:r>
          </a:p>
          <a:p>
            <a:pPr eaLnBrk="1" hangingPunct="1"/>
            <a:endParaRPr lang="en-US" sz="2800">
              <a:latin typeface="Book Antiqua" charset="0"/>
            </a:endParaRPr>
          </a:p>
        </p:txBody>
      </p:sp>
      <p:pic>
        <p:nvPicPr>
          <p:cNvPr id="91139" name="Picture 4" descr="34ill1a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1828800"/>
            <a:ext cx="3308350" cy="4724400"/>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pPr eaLnBrk="1" hangingPunct="1"/>
            <a:r>
              <a:rPr lang="en-US" sz="4000">
                <a:latin typeface="Book Antiqua" charset="0"/>
              </a:rPr>
              <a:t>Ways WIB had to get industry to go along with war needs</a:t>
            </a:r>
          </a:p>
        </p:txBody>
      </p:sp>
      <p:sp>
        <p:nvSpPr>
          <p:cNvPr id="73731" name="Rectangle 3"/>
          <p:cNvSpPr>
            <a:spLocks noGrp="1" noChangeArrowheads="1"/>
          </p:cNvSpPr>
          <p:nvPr>
            <p:ph type="body" sz="half" idx="1"/>
          </p:nvPr>
        </p:nvSpPr>
        <p:spPr>
          <a:xfrm>
            <a:off x="838200" y="2362200"/>
            <a:ext cx="5638800" cy="2971800"/>
          </a:xfrm>
        </p:spPr>
        <p:txBody>
          <a:bodyPr/>
          <a:lstStyle/>
          <a:p>
            <a:pPr eaLnBrk="1" hangingPunct="1"/>
            <a:r>
              <a:rPr lang="en-US" sz="2800">
                <a:latin typeface="Book Antiqua" charset="0"/>
              </a:rPr>
              <a:t>Threaten to seize plants</a:t>
            </a:r>
          </a:p>
          <a:p>
            <a:pPr eaLnBrk="1" hangingPunct="1"/>
            <a:r>
              <a:rPr lang="en-US" sz="2800">
                <a:latin typeface="Book Antiqua" charset="0"/>
              </a:rPr>
              <a:t>Give uncooperative industries bad publicity</a:t>
            </a:r>
          </a:p>
          <a:p>
            <a:pPr eaLnBrk="1" hangingPunct="1"/>
            <a:r>
              <a:rPr lang="en-US" sz="2800">
                <a:latin typeface="Book Antiqua" charset="0"/>
              </a:rPr>
              <a:t>Refuse to cooperate with uncooperative businesses</a:t>
            </a:r>
          </a:p>
          <a:p>
            <a:pPr eaLnBrk="1" hangingPunct="1"/>
            <a:endParaRPr lang="en-US" sz="2800">
              <a:latin typeface="Book Antiqua" charset="0"/>
            </a:endParaRPr>
          </a:p>
        </p:txBody>
      </p:sp>
      <p:pic>
        <p:nvPicPr>
          <p:cNvPr id="93187" name="Picture 4" descr="n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8400" y="1981200"/>
            <a:ext cx="2495550" cy="3538538"/>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dissolve">
                                      <p:cBhvr>
                                        <p:cTn id="7" dur="500"/>
                                        <p:tgtEl>
                                          <p:spTgt spid="7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dissolve">
                                      <p:cBhvr>
                                        <p:cTn id="12" dur="500"/>
                                        <p:tgtEl>
                                          <p:spTgt spid="7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3731">
                                            <p:txEl>
                                              <p:pRg st="2" end="2"/>
                                            </p:txEl>
                                          </p:spTgt>
                                        </p:tgtEl>
                                        <p:attrNameLst>
                                          <p:attrName>style.visibility</p:attrName>
                                        </p:attrNameLst>
                                      </p:cBhvr>
                                      <p:to>
                                        <p:strVal val="visible"/>
                                      </p:to>
                                    </p:set>
                                    <p:animEffect transition="in" filter="dissolve">
                                      <p:cBhvr>
                                        <p:cTn id="17" dur="500"/>
                                        <p:tgtEl>
                                          <p:spTgt spid="737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sz="4000" dirty="0" smtClean="0">
                <a:latin typeface="Book Antiqua" charset="0"/>
              </a:rPr>
              <a:t>Einstein’</a:t>
            </a:r>
            <a:r>
              <a:rPr lang="en-US" altLang="ja-JP" sz="4000" dirty="0" smtClean="0">
                <a:latin typeface="Book Antiqua" charset="0"/>
              </a:rPr>
              <a:t>s </a:t>
            </a:r>
            <a:r>
              <a:rPr lang="en-US" altLang="ja-JP" sz="4000" dirty="0">
                <a:latin typeface="Book Antiqua" charset="0"/>
              </a:rPr>
              <a:t>discoveries of </a:t>
            </a:r>
            <a:r>
              <a:rPr lang="ja-JP" altLang="en-US" sz="4000" dirty="0">
                <a:latin typeface="Book Antiqua" charset="0"/>
              </a:rPr>
              <a:t>“</a:t>
            </a:r>
            <a:r>
              <a:rPr lang="en-US" altLang="ja-JP" sz="4000" dirty="0">
                <a:latin typeface="Book Antiqua" charset="0"/>
              </a:rPr>
              <a:t>relativity,</a:t>
            </a:r>
            <a:r>
              <a:rPr lang="ja-JP" altLang="en-US" sz="4000" dirty="0">
                <a:latin typeface="Book Antiqua" charset="0"/>
              </a:rPr>
              <a:t>”</a:t>
            </a:r>
            <a:r>
              <a:rPr lang="en-US" altLang="ja-JP" sz="4000" dirty="0">
                <a:latin typeface="Book Antiqua" charset="0"/>
              </a:rPr>
              <a:t> 1905-1915</a:t>
            </a:r>
            <a:endParaRPr lang="en-US" sz="4000" dirty="0">
              <a:latin typeface="Book Antiqua" charset="0"/>
            </a:endParaRPr>
          </a:p>
        </p:txBody>
      </p:sp>
      <p:sp>
        <p:nvSpPr>
          <p:cNvPr id="23554" name="Rectangle 3"/>
          <p:cNvSpPr>
            <a:spLocks noGrp="1" noChangeArrowheads="1"/>
          </p:cNvSpPr>
          <p:nvPr>
            <p:ph type="body" idx="1"/>
          </p:nvPr>
        </p:nvSpPr>
        <p:spPr>
          <a:xfrm>
            <a:off x="685800" y="2133600"/>
            <a:ext cx="3657600" cy="3992563"/>
          </a:xfrm>
        </p:spPr>
        <p:txBody>
          <a:bodyPr/>
          <a:lstStyle/>
          <a:p>
            <a:pPr algn="r" eaLnBrk="1" hangingPunct="1">
              <a:lnSpc>
                <a:spcPct val="90000"/>
              </a:lnSpc>
            </a:pPr>
            <a:r>
              <a:rPr lang="en-US" sz="2800" dirty="0">
                <a:latin typeface="Book Antiqua" charset="0"/>
              </a:rPr>
              <a:t>Matter and energy interchangeable</a:t>
            </a:r>
          </a:p>
          <a:p>
            <a:pPr algn="r" eaLnBrk="1" hangingPunct="1">
              <a:lnSpc>
                <a:spcPct val="90000"/>
              </a:lnSpc>
            </a:pPr>
            <a:r>
              <a:rPr lang="en-US" sz="2800" dirty="0">
                <a:latin typeface="Book Antiqua" charset="0"/>
              </a:rPr>
              <a:t>Light and time can be </a:t>
            </a:r>
            <a:r>
              <a:rPr lang="ja-JP" altLang="en-US" sz="2800" dirty="0">
                <a:latin typeface="Book Antiqua" charset="0"/>
              </a:rPr>
              <a:t>“</a:t>
            </a:r>
            <a:r>
              <a:rPr lang="en-US" altLang="ja-JP" sz="2800" dirty="0">
                <a:latin typeface="Book Antiqua" charset="0"/>
              </a:rPr>
              <a:t>diverted</a:t>
            </a:r>
            <a:r>
              <a:rPr lang="ja-JP" altLang="en-US" sz="2800" dirty="0">
                <a:latin typeface="Book Antiqua" charset="0"/>
              </a:rPr>
              <a:t>”</a:t>
            </a:r>
            <a:r>
              <a:rPr lang="en-US" altLang="ja-JP" sz="2800" dirty="0">
                <a:latin typeface="Book Antiqua" charset="0"/>
              </a:rPr>
              <a:t> by gravity</a:t>
            </a:r>
          </a:p>
          <a:p>
            <a:pPr algn="r" eaLnBrk="1" hangingPunct="1">
              <a:lnSpc>
                <a:spcPct val="90000"/>
              </a:lnSpc>
            </a:pPr>
            <a:r>
              <a:rPr lang="en-US" sz="2800" smtClean="0">
                <a:latin typeface="Book Antiqua" charset="0"/>
              </a:rPr>
              <a:t>Newton’</a:t>
            </a:r>
            <a:r>
              <a:rPr lang="en-US" altLang="ja-JP" sz="2800" smtClean="0">
                <a:latin typeface="Book Antiqua" charset="0"/>
              </a:rPr>
              <a:t>s </a:t>
            </a:r>
            <a:r>
              <a:rPr lang="en-US" altLang="ja-JP" sz="2800" dirty="0">
                <a:latin typeface="Book Antiqua" charset="0"/>
              </a:rPr>
              <a:t>laws function differently in the cosmos than in ordinary life</a:t>
            </a:r>
          </a:p>
          <a:p>
            <a:pPr algn="r" eaLnBrk="1" hangingPunct="1">
              <a:lnSpc>
                <a:spcPct val="90000"/>
              </a:lnSpc>
            </a:pPr>
            <a:endParaRPr lang="en-US" sz="2800" dirty="0">
              <a:latin typeface="Book Antiqua" charset="0"/>
            </a:endParaRPr>
          </a:p>
        </p:txBody>
      </p:sp>
      <p:pic>
        <p:nvPicPr>
          <p:cNvPr id="235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1200"/>
            <a:ext cx="3482975" cy="427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pPr eaLnBrk="1" hangingPunct="1"/>
            <a:r>
              <a:rPr lang="en-US">
                <a:latin typeface="Book Antiqua" charset="0"/>
              </a:rPr>
              <a:t>Labor supports World War I</a:t>
            </a:r>
          </a:p>
        </p:txBody>
      </p:sp>
      <p:sp>
        <p:nvSpPr>
          <p:cNvPr id="95234" name="Rectangle 3"/>
          <p:cNvSpPr>
            <a:spLocks noGrp="1" noChangeArrowheads="1"/>
          </p:cNvSpPr>
          <p:nvPr>
            <p:ph type="body" sz="half" idx="1"/>
          </p:nvPr>
        </p:nvSpPr>
        <p:spPr/>
        <p:txBody>
          <a:bodyPr/>
          <a:lstStyle/>
          <a:p>
            <a:pPr eaLnBrk="1" hangingPunct="1"/>
            <a:r>
              <a:rPr lang="en-US" sz="2400">
                <a:latin typeface="Book Antiqua" charset="0"/>
              </a:rPr>
              <a:t>AFL calls on unions not to strike during war</a:t>
            </a:r>
          </a:p>
          <a:p>
            <a:pPr eaLnBrk="1" hangingPunct="1"/>
            <a:r>
              <a:rPr lang="en-US" sz="2400">
                <a:latin typeface="Book Antiqua" charset="0"/>
              </a:rPr>
              <a:t>In exchange unions get recognition</a:t>
            </a:r>
          </a:p>
          <a:p>
            <a:pPr eaLnBrk="1" hangingPunct="1"/>
            <a:r>
              <a:rPr lang="en-US" sz="2400">
                <a:latin typeface="Book Antiqua" charset="0"/>
              </a:rPr>
              <a:t>War workers get government housing</a:t>
            </a:r>
          </a:p>
          <a:p>
            <a:pPr eaLnBrk="1" hangingPunct="1"/>
            <a:r>
              <a:rPr lang="en-US" sz="2400">
                <a:latin typeface="Book Antiqua" charset="0"/>
              </a:rPr>
              <a:t>States pass worker safety laws</a:t>
            </a:r>
          </a:p>
          <a:p>
            <a:pPr eaLnBrk="1" hangingPunct="1"/>
            <a:r>
              <a:rPr lang="en-US" sz="2400">
                <a:latin typeface="Book Antiqua" charset="0"/>
              </a:rPr>
              <a:t>. . . and child labor laws </a:t>
            </a:r>
          </a:p>
        </p:txBody>
      </p:sp>
      <p:pic>
        <p:nvPicPr>
          <p:cNvPr id="95235"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057400"/>
            <a:ext cx="3090863" cy="3992563"/>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eaLnBrk="1" hangingPunct="1"/>
            <a:r>
              <a:rPr lang="en-US" sz="3200">
                <a:latin typeface="Book Antiqua" charset="0"/>
              </a:rPr>
              <a:t>Booker T. Washington vs. W.E.B. DuBois</a:t>
            </a:r>
          </a:p>
        </p:txBody>
      </p:sp>
      <p:sp>
        <p:nvSpPr>
          <p:cNvPr id="97282" name="Rectangle 4"/>
          <p:cNvSpPr>
            <a:spLocks noGrp="1" noChangeArrowheads="1"/>
          </p:cNvSpPr>
          <p:nvPr>
            <p:ph type="body" sz="half" idx="1"/>
          </p:nvPr>
        </p:nvSpPr>
        <p:spPr>
          <a:xfrm>
            <a:off x="685800" y="4800600"/>
            <a:ext cx="3886200" cy="1752600"/>
          </a:xfrm>
        </p:spPr>
        <p:txBody>
          <a:bodyPr/>
          <a:lstStyle/>
          <a:p>
            <a:pPr eaLnBrk="1" hangingPunct="1">
              <a:lnSpc>
                <a:spcPct val="80000"/>
              </a:lnSpc>
            </a:pPr>
            <a:r>
              <a:rPr lang="en-US" sz="2000">
                <a:latin typeface="Book Antiqua" charset="0"/>
              </a:rPr>
              <a:t>Washington preached self-help for African Americans</a:t>
            </a:r>
          </a:p>
          <a:p>
            <a:pPr eaLnBrk="1" hangingPunct="1">
              <a:lnSpc>
                <a:spcPct val="80000"/>
              </a:lnSpc>
            </a:pPr>
            <a:r>
              <a:rPr lang="en-US" sz="2000">
                <a:latin typeface="Book Antiqua" charset="0"/>
              </a:rPr>
              <a:t>Urged them to stay out of politics</a:t>
            </a:r>
          </a:p>
          <a:p>
            <a:pPr eaLnBrk="1" hangingPunct="1">
              <a:lnSpc>
                <a:spcPct val="80000"/>
              </a:lnSpc>
            </a:pPr>
            <a:r>
              <a:rPr lang="en-US" sz="2000">
                <a:latin typeface="Book Antiqua" charset="0"/>
              </a:rPr>
              <a:t>Urged them to pursue useful trades.</a:t>
            </a:r>
          </a:p>
        </p:txBody>
      </p:sp>
      <p:pic>
        <p:nvPicPr>
          <p:cNvPr id="97283" name="Picture 6" descr="boo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0"/>
            <a:ext cx="1981200" cy="2971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97284" name="Picture 8" descr="duboi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1600200"/>
            <a:ext cx="2747963" cy="3276600"/>
          </a:xfrm>
          <a:noFill/>
        </p:spPr>
      </p:pic>
      <p:sp>
        <p:nvSpPr>
          <p:cNvPr id="97285" name="Rectangle 11"/>
          <p:cNvSpPr>
            <a:spLocks noChangeArrowheads="1"/>
          </p:cNvSpPr>
          <p:nvPr/>
        </p:nvSpPr>
        <p:spPr bwMode="auto">
          <a:xfrm>
            <a:off x="4495800" y="5105400"/>
            <a:ext cx="38862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Char char="•"/>
            </a:pPr>
            <a:r>
              <a:rPr lang="en-US" sz="2400">
                <a:latin typeface="Book Antiqua" charset="0"/>
              </a:rPr>
              <a:t>DuBois urged blacks to get into politics.</a:t>
            </a:r>
          </a:p>
          <a:p>
            <a:pPr marL="342900" indent="-342900">
              <a:lnSpc>
                <a:spcPct val="80000"/>
              </a:lnSpc>
              <a:spcBef>
                <a:spcPct val="20000"/>
              </a:spcBef>
              <a:buFontTx/>
              <a:buChar char="•"/>
            </a:pPr>
            <a:r>
              <a:rPr lang="en-US" sz="2400">
                <a:latin typeface="Book Antiqua" charset="0"/>
              </a:rPr>
              <a:t>. . . . and to pursue higher education.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a:latin typeface="Book Antiqua" charset="0"/>
              </a:rPr>
              <a:t>DuBois supports World War I</a:t>
            </a:r>
          </a:p>
        </p:txBody>
      </p:sp>
      <p:pic>
        <p:nvPicPr>
          <p:cNvPr id="99330"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257800" y="1752600"/>
            <a:ext cx="2368550" cy="3200400"/>
          </a:xfrm>
          <a:noFill/>
        </p:spPr>
      </p:pic>
      <p:pic>
        <p:nvPicPr>
          <p:cNvPr id="99331" name="Picture 4"/>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6324600" y="2895600"/>
            <a:ext cx="2249488" cy="3124200"/>
          </a:xfrm>
          <a:noFill/>
        </p:spPr>
      </p:pic>
      <p:sp>
        <p:nvSpPr>
          <p:cNvPr id="99332" name="Text Box 5"/>
          <p:cNvSpPr txBox="1">
            <a:spLocks noChangeArrowheads="1"/>
          </p:cNvSpPr>
          <p:nvPr/>
        </p:nvSpPr>
        <p:spPr bwMode="auto">
          <a:xfrm>
            <a:off x="990600" y="1905000"/>
            <a:ext cx="3886200" cy="393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ja-JP" altLang="en-US" sz="2800"/>
              <a:t>“</a:t>
            </a:r>
            <a:r>
              <a:rPr lang="en-US" altLang="ja-JP" sz="2800"/>
              <a:t>Let us while this war lasts, forget our special grievances and close our ranks shoulder to shoulder with our white fellow citizens and the allied nations that are fighting for democracy.</a:t>
            </a:r>
            <a:r>
              <a:rPr lang="ja-JP" altLang="en-US" sz="2800"/>
              <a:t>”</a:t>
            </a:r>
            <a:r>
              <a:rPr lang="en-US" altLang="ja-JP" sz="2800"/>
              <a:t> </a:t>
            </a:r>
            <a:endParaRPr lang="en-US" sz="28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harlemhellfigh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65288"/>
            <a:ext cx="6934200" cy="488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8" name="Text Box 5"/>
          <p:cNvSpPr txBox="1">
            <a:spLocks noChangeArrowheads="1"/>
          </p:cNvSpPr>
          <p:nvPr/>
        </p:nvSpPr>
        <p:spPr bwMode="auto">
          <a:xfrm>
            <a:off x="838200" y="685800"/>
            <a:ext cx="525780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Members of the 369</a:t>
            </a:r>
            <a:r>
              <a:rPr lang="en-US" sz="1800" baseline="30000"/>
              <a:t>th</a:t>
            </a:r>
            <a:r>
              <a:rPr lang="en-US" sz="1800"/>
              <a:t> Infantry division, </a:t>
            </a:r>
            <a:r>
              <a:rPr lang="ja-JP" altLang="en-US" sz="1800"/>
              <a:t>“</a:t>
            </a:r>
            <a:r>
              <a:rPr lang="en-US" altLang="ja-JP" sz="1800"/>
              <a:t>the Harlem Hellfighters</a:t>
            </a:r>
            <a:r>
              <a:rPr lang="ja-JP" altLang="en-US" sz="1800"/>
              <a:t>”</a:t>
            </a:r>
            <a:r>
              <a:rPr lang="en-US" altLang="ja-JP" sz="1800"/>
              <a:t> and their leader Sgt. Henry Johnson</a:t>
            </a:r>
            <a:endParaRPr lang="en-US" sz="1800"/>
          </a:p>
        </p:txBody>
      </p:sp>
      <p:pic>
        <p:nvPicPr>
          <p:cNvPr id="101379" name="Picture 6" descr="JOHN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914400"/>
            <a:ext cx="2638425" cy="26289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1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60463"/>
            <a:ext cx="7953375" cy="489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WarMeas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3675063" cy="549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4" name="Text Box 3"/>
          <p:cNvSpPr txBox="1">
            <a:spLocks noChangeArrowheads="1"/>
          </p:cNvSpPr>
          <p:nvPr/>
        </p:nvSpPr>
        <p:spPr bwMode="auto">
          <a:xfrm>
            <a:off x="5105400" y="1447800"/>
            <a:ext cx="3124200" cy="429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ja-JP" altLang="en-US"/>
              <a:t>“</a:t>
            </a:r>
            <a:r>
              <a:rPr lang="en-US" altLang="ja-JP"/>
              <a:t>It is a risk, a danger to a country like ours to send 1,000,000 men out of the country who are loyal and not replace those men by the loyal values of the women they have left at home.</a:t>
            </a:r>
            <a:r>
              <a:rPr lang="ja-JP" altLang="en-US"/>
              <a:t>”</a:t>
            </a:r>
            <a:endParaRPr lang="en-US" altLang="ja-JP"/>
          </a:p>
          <a:p>
            <a:pPr eaLnBrk="1" hangingPunct="1"/>
            <a:r>
              <a:rPr lang="en-US"/>
              <a:t>Carrie Chapman Catt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eaLnBrk="1" hangingPunct="1"/>
            <a:r>
              <a:rPr lang="en-US" sz="4000">
                <a:latin typeface="Book Antiqua" charset="0"/>
              </a:rPr>
              <a:t>The Social Purity Movement of the late-19</a:t>
            </a:r>
            <a:r>
              <a:rPr lang="en-US" sz="4000" baseline="30000">
                <a:latin typeface="Book Antiqua" charset="0"/>
              </a:rPr>
              <a:t>th</a:t>
            </a:r>
            <a:r>
              <a:rPr lang="en-US" sz="4000">
                <a:latin typeface="Book Antiqua" charset="0"/>
              </a:rPr>
              <a:t>, early 20</a:t>
            </a:r>
            <a:r>
              <a:rPr lang="en-US" sz="4000" baseline="30000">
                <a:latin typeface="Book Antiqua" charset="0"/>
              </a:rPr>
              <a:t>th</a:t>
            </a:r>
            <a:r>
              <a:rPr lang="en-US" sz="4000">
                <a:latin typeface="Book Antiqua" charset="0"/>
              </a:rPr>
              <a:t>-century</a:t>
            </a:r>
          </a:p>
        </p:txBody>
      </p:sp>
      <p:sp>
        <p:nvSpPr>
          <p:cNvPr id="107522" name="Rectangle 3"/>
          <p:cNvSpPr>
            <a:spLocks noGrp="1" noChangeArrowheads="1"/>
          </p:cNvSpPr>
          <p:nvPr>
            <p:ph type="body" idx="1"/>
          </p:nvPr>
        </p:nvSpPr>
        <p:spPr>
          <a:xfrm>
            <a:off x="1447800" y="2133600"/>
            <a:ext cx="5791200" cy="3992563"/>
          </a:xfrm>
        </p:spPr>
        <p:txBody>
          <a:bodyPr/>
          <a:lstStyle/>
          <a:p>
            <a:pPr eaLnBrk="1" hangingPunct="1"/>
            <a:r>
              <a:rPr lang="en-US">
                <a:latin typeface="Book Antiqua" charset="0"/>
              </a:rPr>
              <a:t>Temperance and prohibition reform</a:t>
            </a:r>
          </a:p>
          <a:p>
            <a:pPr eaLnBrk="1" hangingPunct="1"/>
            <a:r>
              <a:rPr lang="en-US">
                <a:latin typeface="Book Antiqua" charset="0"/>
              </a:rPr>
              <a:t>Anti-prostitution campaigns</a:t>
            </a:r>
          </a:p>
          <a:p>
            <a:pPr eaLnBrk="1" hangingPunct="1"/>
            <a:r>
              <a:rPr lang="en-US">
                <a:latin typeface="Book Antiqua" charset="0"/>
              </a:rPr>
              <a:t>The Vice-Society movement</a:t>
            </a:r>
          </a:p>
          <a:p>
            <a:pPr eaLnBrk="1" hangingPunct="1"/>
            <a:r>
              <a:rPr lang="en-US">
                <a:latin typeface="Book Antiqua" charset="0"/>
              </a:rPr>
              <a:t>Nativism</a:t>
            </a:r>
          </a:p>
          <a:p>
            <a:pPr eaLnBrk="1" hangingPunct="1"/>
            <a:r>
              <a:rPr lang="en-US">
                <a:latin typeface="Book Antiqua" charset="0"/>
              </a:rPr>
              <a:t>Pacifism</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600200"/>
            <a:ext cx="302895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9570" name="Rectangle 3"/>
          <p:cNvSpPr>
            <a:spLocks noGrp="1" noChangeArrowheads="1"/>
          </p:cNvSpPr>
          <p:nvPr>
            <p:ph type="title"/>
          </p:nvPr>
        </p:nvSpPr>
        <p:spPr>
          <a:xfrm>
            <a:off x="457200" y="609600"/>
            <a:ext cx="8229600" cy="1143000"/>
          </a:xfrm>
        </p:spPr>
        <p:txBody>
          <a:bodyPr lIns="90000" tIns="46800" rIns="90000" bIns="46800"/>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Book Antiqua" charset="0"/>
              </a:rPr>
              <a:t>The “Comstock” Act of 1871</a:t>
            </a:r>
          </a:p>
        </p:txBody>
      </p:sp>
      <p:sp>
        <p:nvSpPr>
          <p:cNvPr id="109571" name="Rectangle 4"/>
          <p:cNvSpPr>
            <a:spLocks noGrp="1" noChangeArrowheads="1"/>
          </p:cNvSpPr>
          <p:nvPr>
            <p:ph type="body" idx="1"/>
          </p:nvPr>
        </p:nvSpPr>
        <p:spPr>
          <a:xfrm>
            <a:off x="3962400" y="1905000"/>
            <a:ext cx="4648200" cy="4017963"/>
          </a:xfrm>
        </p:spPr>
        <p:txBody>
          <a:bodyPr lIns="90000" tIns="46800" rIns="90000" bIns="46800"/>
          <a:lstStyle/>
          <a:p>
            <a:pPr marL="341313" indent="-341313" defTabSz="457200" eaLnBrk="1" hangingPunct="1">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latin typeface="Book Antiqua" charset="0"/>
              </a:rPr>
              <a:t>“Act of the Suppression of Trade In, and Circulation of, Obscene Literature and Articles of Immoral Use”</a:t>
            </a:r>
          </a:p>
          <a:p>
            <a:pPr marL="341313" indent="-341313" defTabSz="457200" eaLnBrk="1" hangingPunct="1">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latin typeface="Book Antiqua" charset="0"/>
              </a:rPr>
              <a:t>Prohibits sending of obscene literature through the mails</a:t>
            </a:r>
          </a:p>
          <a:p>
            <a:pPr marL="341313" indent="-341313" defTabSz="457200" eaLnBrk="1" hangingPunct="1">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latin typeface="Book Antiqua" charset="0"/>
              </a:rPr>
              <a:t>Defines birth control information as obscene</a:t>
            </a:r>
          </a:p>
          <a:p>
            <a:pPr marL="341313" indent="-341313" defTabSz="457200" eaLnBrk="1" hangingPunct="1">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latin typeface="Book Antiqua" charset="0"/>
              </a:rPr>
              <a:t>Comstock appointed assistant postmaster to enforce the law</a:t>
            </a:r>
          </a:p>
          <a:p>
            <a:pPr marL="341313" indent="-341313" defTabSz="457200" eaLnBrk="1" hangingPunct="1">
              <a:lnSpc>
                <a:spcPct val="90000"/>
              </a:lnSpc>
              <a:spcBef>
                <a:spcPts val="60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a:latin typeface="Book Antiqua" charset="0"/>
            </a:endParaRPr>
          </a:p>
        </p:txBody>
      </p:sp>
      <p:sp>
        <p:nvSpPr>
          <p:cNvPr id="109572" name="Text Box 5"/>
          <p:cNvSpPr txBox="1">
            <a:spLocks noChangeArrowheads="1"/>
          </p:cNvSpPr>
          <p:nvPr/>
        </p:nvSpPr>
        <p:spPr bwMode="auto">
          <a:xfrm>
            <a:off x="1066800" y="6019800"/>
            <a:ext cx="22860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1125"/>
              </a:spcBef>
              <a:buClr>
                <a:srgbClr val="000000"/>
              </a:buClr>
              <a:buSzPct val="100000"/>
              <a:buFont typeface="Arial" charset="0"/>
              <a:buNone/>
            </a:pPr>
            <a:r>
              <a:rPr lang="en-GB" sz="1800">
                <a:solidFill>
                  <a:srgbClr val="000000"/>
                </a:solidFill>
              </a:rPr>
              <a:t>Anthony Comstock</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mea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89200"/>
            <a:ext cx="6772275" cy="360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Text Box 3"/>
          <p:cNvSpPr txBox="1">
            <a:spLocks noChangeArrowheads="1"/>
          </p:cNvSpPr>
          <p:nvPr/>
        </p:nvSpPr>
        <p:spPr bwMode="auto">
          <a:xfrm>
            <a:off x="1371600" y="990600"/>
            <a:ext cx="61722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World War I educational literature instructed U.S. soldiers on how to tell the difference between a </a:t>
            </a:r>
            <a:r>
              <a:rPr lang="ja-JP" altLang="en-US" sz="1800"/>
              <a:t>“</a:t>
            </a:r>
            <a:r>
              <a:rPr lang="en-US" altLang="ja-JP" sz="1800"/>
              <a:t>good</a:t>
            </a:r>
            <a:r>
              <a:rPr lang="ja-JP" altLang="en-US" sz="1800"/>
              <a:t>”</a:t>
            </a:r>
            <a:r>
              <a:rPr lang="en-US" altLang="ja-JP" sz="1800"/>
              <a:t> European woman (left) and a </a:t>
            </a:r>
            <a:r>
              <a:rPr lang="ja-JP" altLang="en-US" sz="1800"/>
              <a:t>“</a:t>
            </a:r>
            <a:r>
              <a:rPr lang="en-US" altLang="ja-JP" sz="1800"/>
              <a:t>bad</a:t>
            </a:r>
            <a:r>
              <a:rPr lang="ja-JP" altLang="en-US" sz="1800"/>
              <a:t>”</a:t>
            </a:r>
            <a:r>
              <a:rPr lang="en-US" altLang="ja-JP" sz="1800"/>
              <a:t> one (right). Contact with both was discouraged.  </a:t>
            </a:r>
            <a:endParaRPr lang="en-US" sz="18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ew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990600"/>
            <a:ext cx="268605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5257800" y="4800600"/>
            <a:ext cx="38862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Philosopher John Dewey supported the war because he thought he could have a greater influence on government.</a:t>
            </a:r>
          </a:p>
        </p:txBody>
      </p:sp>
      <p:pic>
        <p:nvPicPr>
          <p:cNvPr id="44036" name="Picture 4" descr="1101370927_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2487613"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7" name="Text Box 5"/>
          <p:cNvSpPr txBox="1">
            <a:spLocks noChangeArrowheads="1"/>
          </p:cNvSpPr>
          <p:nvPr/>
        </p:nvSpPr>
        <p:spPr bwMode="auto">
          <a:xfrm>
            <a:off x="381000" y="3810000"/>
            <a:ext cx="274320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Walter Lippman thought he could influence the war</a:t>
            </a:r>
            <a:r>
              <a:rPr lang="ja-JP" altLang="en-US" sz="1800"/>
              <a:t>’</a:t>
            </a:r>
            <a:r>
              <a:rPr lang="en-US" altLang="ja-JP" sz="1800"/>
              <a:t>s direction.</a:t>
            </a:r>
            <a:endParaRPr lang="en-US" sz="1800"/>
          </a:p>
        </p:txBody>
      </p:sp>
      <p:pic>
        <p:nvPicPr>
          <p:cNvPr id="44038" name="Picture 6" descr="bour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676400"/>
            <a:ext cx="3200400" cy="297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9" name="Text Box 7"/>
          <p:cNvSpPr txBox="1">
            <a:spLocks noChangeArrowheads="1"/>
          </p:cNvSpPr>
          <p:nvPr/>
        </p:nvSpPr>
        <p:spPr bwMode="auto">
          <a:xfrm>
            <a:off x="1524000" y="4905375"/>
            <a:ext cx="3124200" cy="120015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Randolph Bourne thought the war make the state too powerful and discouraged critical thinking.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dissolve">
                                      <p:cBhvr>
                                        <p:cTn id="7" dur="500"/>
                                        <p:tgtEl>
                                          <p:spTgt spid="44035"/>
                                        </p:tgtEl>
                                      </p:cBhvr>
                                    </p:animEffect>
                                  </p:childTnLst>
                                </p:cTn>
                              </p:par>
                              <p:par>
                                <p:cTn id="8" presetID="9" presetClass="entr" presetSubtype="0" fill="hold" nodeType="withEffect">
                                  <p:stCondLst>
                                    <p:cond delay="0"/>
                                  </p:stCondLst>
                                  <p:childTnLst>
                                    <p:set>
                                      <p:cBhvr>
                                        <p:cTn id="9" dur="1" fill="hold">
                                          <p:stCondLst>
                                            <p:cond delay="0"/>
                                          </p:stCondLst>
                                        </p:cTn>
                                        <p:tgtEl>
                                          <p:spTgt spid="44034"/>
                                        </p:tgtEl>
                                        <p:attrNameLst>
                                          <p:attrName>style.visibility</p:attrName>
                                        </p:attrNameLst>
                                      </p:cBhvr>
                                      <p:to>
                                        <p:strVal val="visible"/>
                                      </p:to>
                                    </p:set>
                                    <p:animEffect transition="in" filter="dissolve">
                                      <p:cBhvr>
                                        <p:cTn id="10" dur="500"/>
                                        <p:tgtEl>
                                          <p:spTgt spid="4403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4036"/>
                                        </p:tgtEl>
                                        <p:attrNameLst>
                                          <p:attrName>style.visibility</p:attrName>
                                        </p:attrNameLst>
                                      </p:cBhvr>
                                      <p:to>
                                        <p:strVal val="visible"/>
                                      </p:to>
                                    </p:set>
                                    <p:animEffect transition="in" filter="dissolve">
                                      <p:cBhvr>
                                        <p:cTn id="15" dur="500"/>
                                        <p:tgtEl>
                                          <p:spTgt spid="4403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4037"/>
                                        </p:tgtEl>
                                        <p:attrNameLst>
                                          <p:attrName>style.visibility</p:attrName>
                                        </p:attrNameLst>
                                      </p:cBhvr>
                                      <p:to>
                                        <p:strVal val="visible"/>
                                      </p:to>
                                    </p:set>
                                    <p:animEffect transition="in" filter="dissolve">
                                      <p:cBhvr>
                                        <p:cTn id="18" dur="500"/>
                                        <p:tgtEl>
                                          <p:spTgt spid="4403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44038"/>
                                        </p:tgtEl>
                                        <p:attrNameLst>
                                          <p:attrName>style.visibility</p:attrName>
                                        </p:attrNameLst>
                                      </p:cBhvr>
                                      <p:to>
                                        <p:strVal val="visible"/>
                                      </p:to>
                                    </p:set>
                                    <p:animEffect transition="in" filter="dissolve">
                                      <p:cBhvr>
                                        <p:cTn id="23" dur="500"/>
                                        <p:tgtEl>
                                          <p:spTgt spid="4403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4039"/>
                                        </p:tgtEl>
                                        <p:attrNameLst>
                                          <p:attrName>style.visibility</p:attrName>
                                        </p:attrNameLst>
                                      </p:cBhvr>
                                      <p:to>
                                        <p:strVal val="visible"/>
                                      </p:to>
                                    </p:set>
                                    <p:animEffect transition="in" filter="dissolve">
                                      <p:cBhvr>
                                        <p:cTn id="26"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4037" grpId="0"/>
      <p:bldP spid="440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pPr eaLnBrk="1" hangingPunct="1"/>
            <a:r>
              <a:rPr lang="en-US" dirty="0" smtClean="0">
                <a:latin typeface="Book Antiqua" charset="0"/>
              </a:rPr>
              <a:t>Freud’</a:t>
            </a:r>
            <a:r>
              <a:rPr lang="en-US" altLang="ja-JP" dirty="0" smtClean="0">
                <a:latin typeface="Book Antiqua" charset="0"/>
              </a:rPr>
              <a:t>s </a:t>
            </a:r>
            <a:r>
              <a:rPr lang="en-US" altLang="ja-JP" dirty="0">
                <a:latin typeface="Book Antiqua" charset="0"/>
              </a:rPr>
              <a:t>unconscious (1899)</a:t>
            </a:r>
            <a:endParaRPr lang="en-US" dirty="0">
              <a:latin typeface="Book Antiqua" charset="0"/>
            </a:endParaRPr>
          </a:p>
        </p:txBody>
      </p:sp>
      <p:sp>
        <p:nvSpPr>
          <p:cNvPr id="25602" name="Rectangle 3"/>
          <p:cNvSpPr>
            <a:spLocks noGrp="1" noChangeArrowheads="1"/>
          </p:cNvSpPr>
          <p:nvPr>
            <p:ph type="body" idx="1"/>
          </p:nvPr>
        </p:nvSpPr>
        <p:spPr>
          <a:xfrm>
            <a:off x="381000" y="1981200"/>
            <a:ext cx="3886200" cy="3992563"/>
          </a:xfrm>
          <a:noFill/>
        </p:spPr>
        <p:txBody>
          <a:bodyPr/>
          <a:lstStyle/>
          <a:p>
            <a:pPr algn="r" eaLnBrk="1" hangingPunct="1">
              <a:lnSpc>
                <a:spcPct val="90000"/>
              </a:lnSpc>
            </a:pPr>
            <a:r>
              <a:rPr lang="en-US" sz="2400">
                <a:latin typeface="Book Antiqua" charset="0"/>
              </a:rPr>
              <a:t>The portion of our mind where we hold repressed, desires, memories, motivations, and feelings.</a:t>
            </a:r>
          </a:p>
          <a:p>
            <a:pPr algn="r" eaLnBrk="1" hangingPunct="1">
              <a:lnSpc>
                <a:spcPct val="90000"/>
              </a:lnSpc>
            </a:pPr>
            <a:r>
              <a:rPr lang="en-US" sz="2400">
                <a:latin typeface="Book Antiqua" charset="0"/>
              </a:rPr>
              <a:t>Manifests itself in dreams, slips of the tongue, and various levels of irrational and hystical behavior</a:t>
            </a:r>
          </a:p>
        </p:txBody>
      </p:sp>
      <p:pic>
        <p:nvPicPr>
          <p:cNvPr id="256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63" y="2135188"/>
            <a:ext cx="3843337" cy="297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3886200"/>
            <a:ext cx="1882775"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butler_n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219200"/>
            <a:ext cx="384651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4" name="Text Box 3"/>
          <p:cNvSpPr txBox="1">
            <a:spLocks noChangeArrowheads="1"/>
          </p:cNvSpPr>
          <p:nvPr/>
        </p:nvSpPr>
        <p:spPr bwMode="auto">
          <a:xfrm>
            <a:off x="4419600" y="6338888"/>
            <a:ext cx="3429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Nicolas Murray Butler</a:t>
            </a:r>
          </a:p>
        </p:txBody>
      </p:sp>
      <p:pic>
        <p:nvPicPr>
          <p:cNvPr id="115715" name="Picture 4" descr="catt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38200"/>
            <a:ext cx="3179763"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6" name="Text Box 5"/>
          <p:cNvSpPr txBox="1">
            <a:spLocks noChangeArrowheads="1"/>
          </p:cNvSpPr>
          <p:nvPr/>
        </p:nvSpPr>
        <p:spPr bwMode="auto">
          <a:xfrm>
            <a:off x="609600" y="228600"/>
            <a:ext cx="2743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James McKeen Cattell</a:t>
            </a:r>
          </a:p>
        </p:txBody>
      </p:sp>
      <p:pic>
        <p:nvPicPr>
          <p:cNvPr id="115717" name="Picture 6" descr="be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886200"/>
            <a:ext cx="1674813" cy="229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8" name="Text Box 7"/>
          <p:cNvSpPr txBox="1">
            <a:spLocks noChangeArrowheads="1"/>
          </p:cNvSpPr>
          <p:nvPr/>
        </p:nvSpPr>
        <p:spPr bwMode="auto">
          <a:xfrm>
            <a:off x="609600" y="5257800"/>
            <a:ext cx="1371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algn="r" eaLnBrk="1" hangingPunct="1"/>
            <a:r>
              <a:rPr lang="en-US" sz="1800"/>
              <a:t>Charles Beard</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poste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4060825"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2" name="Picture 3" descr="Girl_in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762000"/>
            <a:ext cx="363855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809566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62075"/>
            <a:ext cx="7239000" cy="534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3"/>
          <p:cNvSpPr>
            <a:spLocks noGrp="1" noChangeArrowheads="1"/>
          </p:cNvSpPr>
          <p:nvPr>
            <p:ph type="title"/>
          </p:nvPr>
        </p:nvSpPr>
        <p:spPr>
          <a:xfrm>
            <a:off x="457200" y="381000"/>
            <a:ext cx="8229600" cy="1143000"/>
          </a:xfrm>
        </p:spPr>
        <p:txBody>
          <a:bodyPr/>
          <a:lstStyle/>
          <a:p>
            <a:pPr eaLnBrk="1" hangingPunct="1"/>
            <a:r>
              <a:rPr lang="en-US">
                <a:latin typeface="Book Antiqua" charset="0"/>
              </a:rPr>
              <a:t>New York Draft Riots of 1863</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Photo of a WWII soldi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4114800" cy="337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8" name="Rectangle 3"/>
          <p:cNvSpPr>
            <a:spLocks noGrp="1" noChangeArrowheads="1"/>
          </p:cNvSpPr>
          <p:nvPr>
            <p:ph type="body" idx="1"/>
          </p:nvPr>
        </p:nvSpPr>
        <p:spPr>
          <a:xfrm>
            <a:off x="5105400" y="1371600"/>
            <a:ext cx="3581400" cy="5135563"/>
          </a:xfrm>
        </p:spPr>
        <p:txBody>
          <a:bodyPr/>
          <a:lstStyle/>
          <a:p>
            <a:pPr eaLnBrk="1" hangingPunct="1"/>
            <a:r>
              <a:rPr lang="en-US">
                <a:latin typeface="Book Antiqua" charset="0"/>
              </a:rPr>
              <a:t>Post-Traumatic Stress Disorder</a:t>
            </a:r>
          </a:p>
          <a:p>
            <a:pPr eaLnBrk="1" hangingPunct="1"/>
            <a:r>
              <a:rPr lang="en-US">
                <a:latin typeface="Book Antiqua" charset="0"/>
              </a:rPr>
              <a:t>WWII: Battle Fatigue</a:t>
            </a:r>
          </a:p>
          <a:p>
            <a:pPr eaLnBrk="1" hangingPunct="1"/>
            <a:r>
              <a:rPr lang="en-US">
                <a:latin typeface="Book Antiqua" charset="0"/>
              </a:rPr>
              <a:t>WWI: </a:t>
            </a:r>
            <a:r>
              <a:rPr lang="ja-JP" altLang="en-US">
                <a:latin typeface="Book Antiqua" charset="0"/>
              </a:rPr>
              <a:t>“</a:t>
            </a:r>
            <a:r>
              <a:rPr lang="en-US" altLang="ja-JP">
                <a:latin typeface="Book Antiqua" charset="0"/>
              </a:rPr>
              <a:t>war neurosis</a:t>
            </a:r>
            <a:r>
              <a:rPr lang="ja-JP" altLang="en-US">
                <a:latin typeface="Book Antiqua" charset="0"/>
              </a:rPr>
              <a:t>”</a:t>
            </a:r>
            <a:endParaRPr lang="en-US" altLang="ja-JP">
              <a:latin typeface="Book Antiqua" charset="0"/>
            </a:endParaRPr>
          </a:p>
          <a:p>
            <a:pPr eaLnBrk="1" hangingPunct="1"/>
            <a:r>
              <a:rPr lang="en-US">
                <a:latin typeface="Book Antiqua" charset="0"/>
              </a:rPr>
              <a:t>Or </a:t>
            </a:r>
            <a:r>
              <a:rPr lang="ja-JP" altLang="en-US">
                <a:latin typeface="Book Antiqua" charset="0"/>
              </a:rPr>
              <a:t>“</a:t>
            </a:r>
            <a:r>
              <a:rPr lang="en-US" altLang="ja-JP">
                <a:latin typeface="Book Antiqua" charset="0"/>
              </a:rPr>
              <a:t>Shell Shock</a:t>
            </a:r>
            <a:r>
              <a:rPr lang="ja-JP" altLang="en-US">
                <a:latin typeface="Book Antiqua" charset="0"/>
              </a:rPr>
              <a:t>”</a:t>
            </a:r>
            <a:endParaRPr lang="en-US" altLang="ja-JP">
              <a:latin typeface="Book Antiqua" charset="0"/>
            </a:endParaRPr>
          </a:p>
          <a:p>
            <a:pPr eaLnBrk="1" hangingPunct="1"/>
            <a:endParaRPr lang="en-US">
              <a:latin typeface="Book Antiqua"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p:txBody>
          <a:bodyPr/>
          <a:lstStyle/>
          <a:p>
            <a:pPr eaLnBrk="1" hangingPunct="1"/>
            <a:r>
              <a:rPr lang="en-US" sz="4000">
                <a:latin typeface="Book Antiqua" charset="0"/>
              </a:rPr>
              <a:t>Social precedents of World War I</a:t>
            </a:r>
          </a:p>
        </p:txBody>
      </p:sp>
      <p:sp>
        <p:nvSpPr>
          <p:cNvPr id="35843" name="Rectangle 3"/>
          <p:cNvSpPr>
            <a:spLocks noGrp="1" noChangeArrowheads="1"/>
          </p:cNvSpPr>
          <p:nvPr>
            <p:ph type="body" idx="1"/>
          </p:nvPr>
        </p:nvSpPr>
        <p:spPr/>
        <p:txBody>
          <a:bodyPr/>
          <a:lstStyle/>
          <a:p>
            <a:pPr marL="609600" indent="-609600" eaLnBrk="1" hangingPunct="1">
              <a:lnSpc>
                <a:spcPct val="80000"/>
              </a:lnSpc>
            </a:pPr>
            <a:r>
              <a:rPr lang="en-US" sz="2400">
                <a:latin typeface="Book Antiqua" charset="0"/>
              </a:rPr>
              <a:t>attempts to motivate people via volunteer services</a:t>
            </a:r>
          </a:p>
          <a:p>
            <a:pPr marL="609600" indent="-609600" eaLnBrk="1" hangingPunct="1">
              <a:lnSpc>
                <a:spcPct val="80000"/>
              </a:lnSpc>
            </a:pPr>
            <a:r>
              <a:rPr lang="en-US" sz="2400">
                <a:latin typeface="Book Antiqua" charset="0"/>
              </a:rPr>
              <a:t>regulatory agencies that would coordinate the private sector</a:t>
            </a:r>
          </a:p>
          <a:p>
            <a:pPr marL="609600" indent="-609600" eaLnBrk="1" hangingPunct="1">
              <a:lnSpc>
                <a:spcPct val="80000"/>
              </a:lnSpc>
            </a:pPr>
            <a:r>
              <a:rPr lang="en-US" sz="2400">
                <a:latin typeface="Book Antiqua" charset="0"/>
              </a:rPr>
              <a:t>agencies that would coordinate lending in the banking sector</a:t>
            </a:r>
          </a:p>
          <a:p>
            <a:pPr marL="609600" indent="-609600" eaLnBrk="1" hangingPunct="1">
              <a:lnSpc>
                <a:spcPct val="80000"/>
              </a:lnSpc>
            </a:pPr>
            <a:r>
              <a:rPr lang="en-US" sz="2400">
                <a:latin typeface="Book Antiqua" charset="0"/>
              </a:rPr>
              <a:t>the use of propaganda to gain public support for these services</a:t>
            </a:r>
          </a:p>
          <a:p>
            <a:pPr marL="609600" indent="-609600" eaLnBrk="1" hangingPunct="1">
              <a:lnSpc>
                <a:spcPct val="80000"/>
              </a:lnSpc>
            </a:pPr>
            <a:r>
              <a:rPr lang="en-US" sz="2400">
                <a:latin typeface="Book Antiqua" charset="0"/>
              </a:rPr>
              <a:t>the tapping of business executives to head these agencies</a:t>
            </a:r>
          </a:p>
          <a:p>
            <a:pPr marL="609600" indent="-609600" eaLnBrk="1" hangingPunct="1">
              <a:lnSpc>
                <a:spcPct val="80000"/>
              </a:lnSpc>
            </a:pPr>
            <a:r>
              <a:rPr lang="en-US" sz="2400">
                <a:latin typeface="Book Antiqua" charset="0"/>
              </a:rPr>
              <a:t>the tapping of intellectuals, especially from the academy, to formulate and evaluate policy</a:t>
            </a:r>
          </a:p>
          <a:p>
            <a:pPr marL="609600" indent="-609600" eaLnBrk="1" hangingPunct="1">
              <a:lnSpc>
                <a:spcPct val="80000"/>
              </a:lnSpc>
            </a:pPr>
            <a:r>
              <a:rPr lang="en-US" sz="2400">
                <a:latin typeface="Book Antiqua" charset="0"/>
              </a:rPr>
              <a:t>partnership with conservative unions to gain labor support for government efforts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dissolve">
                                      <p:cBhvr>
                                        <p:cTn id="7" dur="5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dissolve">
                                      <p:cBhvr>
                                        <p:cTn id="12" dur="500"/>
                                        <p:tgtEl>
                                          <p:spTgt spid="358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dissolve">
                                      <p:cBhvr>
                                        <p:cTn id="17" dur="500"/>
                                        <p:tgtEl>
                                          <p:spTgt spid="358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43">
                                            <p:txEl>
                                              <p:pRg st="3" end="3"/>
                                            </p:txEl>
                                          </p:spTgt>
                                        </p:tgtEl>
                                        <p:attrNameLst>
                                          <p:attrName>style.visibility</p:attrName>
                                        </p:attrNameLst>
                                      </p:cBhvr>
                                      <p:to>
                                        <p:strVal val="visible"/>
                                      </p:to>
                                    </p:set>
                                    <p:animEffect transition="in" filter="dissolve">
                                      <p:cBhvr>
                                        <p:cTn id="22" dur="500"/>
                                        <p:tgtEl>
                                          <p:spTgt spid="358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Effect transition="in" filter="dissolve">
                                      <p:cBhvr>
                                        <p:cTn id="27" dur="500"/>
                                        <p:tgtEl>
                                          <p:spTgt spid="358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5843">
                                            <p:txEl>
                                              <p:pRg st="5" end="5"/>
                                            </p:txEl>
                                          </p:spTgt>
                                        </p:tgtEl>
                                        <p:attrNameLst>
                                          <p:attrName>style.visibility</p:attrName>
                                        </p:attrNameLst>
                                      </p:cBhvr>
                                      <p:to>
                                        <p:strVal val="visible"/>
                                      </p:to>
                                    </p:set>
                                    <p:animEffect transition="in" filter="dissolve">
                                      <p:cBhvr>
                                        <p:cTn id="32" dur="500"/>
                                        <p:tgtEl>
                                          <p:spTgt spid="3584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843">
                                            <p:txEl>
                                              <p:pRg st="6" end="6"/>
                                            </p:txEl>
                                          </p:spTgt>
                                        </p:tgtEl>
                                        <p:attrNameLst>
                                          <p:attrName>style.visibility</p:attrName>
                                        </p:attrNameLst>
                                      </p:cBhvr>
                                      <p:to>
                                        <p:strVal val="visible"/>
                                      </p:to>
                                    </p:set>
                                    <p:animEffect transition="in" filter="dissolve">
                                      <p:cBhvr>
                                        <p:cTn id="37" dur="500"/>
                                        <p:tgtEl>
                                          <p:spTgt spid="358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a:latin typeface="Book Antiqua" charset="0"/>
              </a:rPr>
              <a:t>The Edwardian Era</a:t>
            </a:r>
          </a:p>
        </p:txBody>
      </p:sp>
      <p:sp>
        <p:nvSpPr>
          <p:cNvPr id="27650" name="Rectangle 3"/>
          <p:cNvSpPr>
            <a:spLocks noGrp="1" noChangeArrowheads="1"/>
          </p:cNvSpPr>
          <p:nvPr>
            <p:ph type="body" idx="1"/>
          </p:nvPr>
        </p:nvSpPr>
        <p:spPr>
          <a:xfrm>
            <a:off x="3581400" y="1905000"/>
            <a:ext cx="4114800" cy="3992563"/>
          </a:xfrm>
        </p:spPr>
        <p:txBody>
          <a:bodyPr/>
          <a:lstStyle/>
          <a:p>
            <a:pPr eaLnBrk="1" hangingPunct="1"/>
            <a:r>
              <a:rPr lang="en-US">
                <a:latin typeface="Book Antiqua" charset="0"/>
              </a:rPr>
              <a:t>Edward the VIIth offered the example of a much more pleasure centered style than his mother, Queen Victoria</a:t>
            </a:r>
          </a:p>
        </p:txBody>
      </p:sp>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27114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2" name="Picture 5" descr="Hi kid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105400"/>
            <a:ext cx="2438400" cy="140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6" descr="2002-picasso-two_girls_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3398838"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9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971800"/>
            <a:ext cx="2700338"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9" name="Text Box 12"/>
          <p:cNvSpPr txBox="1">
            <a:spLocks noChangeArrowheads="1"/>
          </p:cNvSpPr>
          <p:nvPr/>
        </p:nvSpPr>
        <p:spPr bwMode="auto">
          <a:xfrm>
            <a:off x="4114800" y="3657600"/>
            <a:ext cx="15240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Picasso the Cubist, Vlaminck the Fauve,  Degas the impressionist</a:t>
            </a:r>
          </a:p>
        </p:txBody>
      </p:sp>
      <p:pic>
        <p:nvPicPr>
          <p:cNvPr id="2970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685800"/>
            <a:ext cx="22098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dissolve">
                                      <p:cBhvr>
                                        <p:cTn id="7" dur="5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304800"/>
            <a:ext cx="8229600" cy="1143000"/>
          </a:xfrm>
        </p:spPr>
        <p:txBody>
          <a:bodyPr/>
          <a:lstStyle/>
          <a:p>
            <a:pPr eaLnBrk="1" hangingPunct="1"/>
            <a:r>
              <a:rPr lang="en-US">
                <a:latin typeface="Book Antiqua" charset="0"/>
              </a:rPr>
              <a:t>Modernist composers</a:t>
            </a:r>
          </a:p>
        </p:txBody>
      </p:sp>
      <p:pic>
        <p:nvPicPr>
          <p:cNvPr id="317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5812"/>
            <a:ext cx="1752600" cy="312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343400"/>
            <a:ext cx="1827213"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524000"/>
            <a:ext cx="1295400"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295400"/>
            <a:ext cx="1419225"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676400"/>
            <a:ext cx="1319213" cy="184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2" name="Text Box 9"/>
          <p:cNvSpPr txBox="1">
            <a:spLocks noChangeArrowheads="1"/>
          </p:cNvSpPr>
          <p:nvPr/>
        </p:nvSpPr>
        <p:spPr bwMode="auto">
          <a:xfrm>
            <a:off x="2362200" y="4648200"/>
            <a:ext cx="4648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dirty="0"/>
              <a:t>Sergei Prokofiev, </a:t>
            </a:r>
            <a:r>
              <a:rPr lang="en-US" sz="1800" dirty="0" err="1"/>
              <a:t>Bela</a:t>
            </a:r>
            <a:r>
              <a:rPr lang="en-US" sz="1800" dirty="0"/>
              <a:t> Bartok, Igor Stravinsky, </a:t>
            </a:r>
            <a:r>
              <a:rPr lang="en-US" sz="1800" dirty="0" err="1"/>
              <a:t>Dimitri</a:t>
            </a:r>
            <a:r>
              <a:rPr lang="en-US" sz="1800" dirty="0"/>
              <a:t> </a:t>
            </a:r>
            <a:r>
              <a:rPr lang="en-US" sz="1800" dirty="0" err="1"/>
              <a:t>Shostakovitch</a:t>
            </a:r>
            <a:r>
              <a:rPr lang="en-US" sz="1800" dirty="0"/>
              <a:t>, Arnold Schoenberg</a:t>
            </a:r>
          </a:p>
        </p:txBody>
      </p:sp>
      <p:pic>
        <p:nvPicPr>
          <p:cNvPr id="3" name="Picture 2">
            <a:hlinkClick r:id="rId8"/>
          </p:cNvPr>
          <p:cNvPicPr>
            <a:picLocks noChangeAspect="1"/>
          </p:cNvPicPr>
          <p:nvPr/>
        </p:nvPicPr>
        <p:blipFill>
          <a:blip r:embed="rId9"/>
          <a:stretch>
            <a:fillRect/>
          </a:stretch>
        </p:blipFill>
        <p:spPr>
          <a:xfrm>
            <a:off x="2286000" y="3048000"/>
            <a:ext cx="5410200" cy="149739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381000" y="609600"/>
            <a:ext cx="8229600" cy="1143000"/>
          </a:xfrm>
        </p:spPr>
        <p:txBody>
          <a:bodyPr/>
          <a:lstStyle/>
          <a:p>
            <a:pPr eaLnBrk="1" hangingPunct="1"/>
            <a:r>
              <a:rPr lang="en-US">
                <a:latin typeface="Book Antiqua" charset="0"/>
              </a:rPr>
              <a:t>The Armory Show, 1913</a:t>
            </a:r>
          </a:p>
        </p:txBody>
      </p:sp>
      <p:pic>
        <p:nvPicPr>
          <p:cNvPr id="337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675" y="1905000"/>
            <a:ext cx="224472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2711450" cy="4557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752600"/>
            <a:ext cx="332105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7" name="Text Box 7"/>
          <p:cNvSpPr txBox="1">
            <a:spLocks noChangeArrowheads="1"/>
          </p:cNvSpPr>
          <p:nvPr/>
        </p:nvSpPr>
        <p:spPr bwMode="auto">
          <a:xfrm>
            <a:off x="609600" y="6324600"/>
            <a:ext cx="487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50000"/>
              </a:spcBef>
              <a:spcAft>
                <a:spcPct val="0"/>
              </a:spcAft>
              <a:defRPr sz="2400">
                <a:solidFill>
                  <a:schemeClr val="tx1"/>
                </a:solidFill>
                <a:latin typeface="Arial" charset="0"/>
                <a:ea typeface="ＭＳ Ｐゴシック" charset="0"/>
              </a:defRPr>
            </a:lvl6pPr>
            <a:lvl7pPr marL="2971800" indent="-228600" eaLnBrk="0" fontAlgn="base" hangingPunct="0">
              <a:spcBef>
                <a:spcPct val="50000"/>
              </a:spcBef>
              <a:spcAft>
                <a:spcPct val="0"/>
              </a:spcAft>
              <a:defRPr sz="2400">
                <a:solidFill>
                  <a:schemeClr val="tx1"/>
                </a:solidFill>
                <a:latin typeface="Arial" charset="0"/>
                <a:ea typeface="ＭＳ Ｐゴシック" charset="0"/>
              </a:defRPr>
            </a:lvl7pPr>
            <a:lvl8pPr marL="3429000" indent="-228600" eaLnBrk="0" fontAlgn="base" hangingPunct="0">
              <a:spcBef>
                <a:spcPct val="50000"/>
              </a:spcBef>
              <a:spcAft>
                <a:spcPct val="0"/>
              </a:spcAft>
              <a:defRPr sz="2400">
                <a:solidFill>
                  <a:schemeClr val="tx1"/>
                </a:solidFill>
                <a:latin typeface="Arial" charset="0"/>
                <a:ea typeface="ＭＳ Ｐゴシック" charset="0"/>
              </a:defRPr>
            </a:lvl8pPr>
            <a:lvl9pPr marL="3886200" indent="-228600" eaLnBrk="0" fontAlgn="base" hangingPunct="0">
              <a:spcBef>
                <a:spcPct val="50000"/>
              </a:spcBef>
              <a:spcAft>
                <a:spcPct val="0"/>
              </a:spcAft>
              <a:defRPr sz="2400">
                <a:solidFill>
                  <a:schemeClr val="tx1"/>
                </a:solidFill>
                <a:latin typeface="Arial" charset="0"/>
                <a:ea typeface="ＭＳ Ｐゴシック" charset="0"/>
              </a:defRPr>
            </a:lvl9pPr>
          </a:lstStyle>
          <a:p>
            <a:pPr eaLnBrk="1" hangingPunct="1"/>
            <a:r>
              <a:rPr lang="en-US" sz="1800"/>
              <a:t>Duchamp, </a:t>
            </a:r>
            <a:r>
              <a:rPr lang="en-US" sz="1800" i="1"/>
              <a:t>Nude Descending a Staircase</a:t>
            </a:r>
            <a:endParaRPr lang="en-US" sz="18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445_template">
  <a:themeElements>
    <a:clrScheme name="1445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45_template">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445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45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45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45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45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45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45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45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45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45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45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45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1445_template</Template>
  <TotalTime>1438</TotalTime>
  <Words>1893</Words>
  <Application>Microsoft Macintosh PowerPoint</Application>
  <PresentationFormat>On-screen Show (4:3)</PresentationFormat>
  <Paragraphs>205</Paragraphs>
  <Slides>54</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Book Antiqua</vt:lpstr>
      <vt:lpstr>ＭＳ Ｐゴシック</vt:lpstr>
      <vt:lpstr>Wingdings</vt:lpstr>
      <vt:lpstr>Arial</vt:lpstr>
      <vt:lpstr>1445_template</vt:lpstr>
      <vt:lpstr>PowerPoint Presentation</vt:lpstr>
      <vt:lpstr>PowerPoint Presentation</vt:lpstr>
      <vt:lpstr>PowerPoint Presentation</vt:lpstr>
      <vt:lpstr>Einstein’s discoveries of “relativity,” 1905-1915</vt:lpstr>
      <vt:lpstr>Freud’s unconscious (1899)</vt:lpstr>
      <vt:lpstr>The Edwardian Era</vt:lpstr>
      <vt:lpstr>PowerPoint Presentation</vt:lpstr>
      <vt:lpstr>Modernist composers</vt:lpstr>
      <vt:lpstr>The Armory Show, 1913</vt:lpstr>
      <vt:lpstr>Revolution in photography</vt:lpstr>
      <vt:lpstr>The Ashcan painters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trade with Europe during the First World War</vt:lpstr>
      <vt:lpstr>PowerPoint Presentation</vt:lpstr>
      <vt:lpstr>war questioners</vt:lpstr>
      <vt:lpstr>PowerPoint Presentation</vt:lpstr>
      <vt:lpstr>The Committee for Public Information</vt:lpstr>
      <vt:lpstr>German = Hun</vt:lpstr>
      <vt:lpstr>The Espionage Act of June 15, 1917 </vt:lpstr>
      <vt:lpstr>The Trading with the Enemy Act October 6, 1917 </vt:lpstr>
      <vt:lpstr>The Sedition Act of May 16, 1918 (an amendment to the Espionage Act)</vt:lpstr>
      <vt:lpstr>PowerPoint Presentation</vt:lpstr>
      <vt:lpstr>Sedition panic in Montana www.seditionproject.net</vt:lpstr>
      <vt:lpstr>But professor . . . </vt:lpstr>
      <vt:lpstr>Repressive precedents</vt:lpstr>
      <vt:lpstr>Schenck vs. United States, 1919</vt:lpstr>
      <vt:lpstr>The Railroad Administration, 1917</vt:lpstr>
      <vt:lpstr>War economy measures</vt:lpstr>
      <vt:lpstr>The War Industries Board (WIB)</vt:lpstr>
      <vt:lpstr>Ways WIB had to get industry to go along with war needs</vt:lpstr>
      <vt:lpstr>Labor supports World War I</vt:lpstr>
      <vt:lpstr>Booker T. Washington vs. W.E.B. DuBois</vt:lpstr>
      <vt:lpstr>DuBois supports World War I</vt:lpstr>
      <vt:lpstr>PowerPoint Presentation</vt:lpstr>
      <vt:lpstr>PowerPoint Presentation</vt:lpstr>
      <vt:lpstr>PowerPoint Presentation</vt:lpstr>
      <vt:lpstr>The Social Purity Movement of the late-19th, early 20th-century</vt:lpstr>
      <vt:lpstr>The “Comstock” Act of 1871</vt:lpstr>
      <vt:lpstr>PowerPoint Presentation</vt:lpstr>
      <vt:lpstr>PowerPoint Presentation</vt:lpstr>
      <vt:lpstr>PowerPoint Presentation</vt:lpstr>
      <vt:lpstr>PowerPoint Presentation</vt:lpstr>
      <vt:lpstr>New York Draft Riots of 1863</vt:lpstr>
      <vt:lpstr>PowerPoint Presentation</vt:lpstr>
      <vt:lpstr>Social precedents of World War I</vt:lpstr>
    </vt:vector>
  </TitlesOfParts>
  <Company>Matthew Lasar</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 Lasar</dc:creator>
  <cp:lastModifiedBy>Microsoft Office User</cp:lastModifiedBy>
  <cp:revision>100</cp:revision>
  <dcterms:created xsi:type="dcterms:W3CDTF">2003-12-11T00:17:30Z</dcterms:created>
  <dcterms:modified xsi:type="dcterms:W3CDTF">2016-10-04T19:09:31Z</dcterms:modified>
</cp:coreProperties>
</file>