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260" r:id="rId2"/>
    <p:sldId id="257" r:id="rId3"/>
    <p:sldId id="288" r:id="rId4"/>
    <p:sldId id="258" r:id="rId5"/>
    <p:sldId id="271" r:id="rId6"/>
    <p:sldId id="329" r:id="rId7"/>
    <p:sldId id="261" r:id="rId8"/>
    <p:sldId id="262" r:id="rId9"/>
    <p:sldId id="263" r:id="rId10"/>
    <p:sldId id="289" r:id="rId11"/>
    <p:sldId id="290" r:id="rId12"/>
    <p:sldId id="340" r:id="rId13"/>
    <p:sldId id="330" r:id="rId14"/>
    <p:sldId id="264" r:id="rId15"/>
    <p:sldId id="291" r:id="rId16"/>
    <p:sldId id="265" r:id="rId17"/>
    <p:sldId id="273" r:id="rId18"/>
    <p:sldId id="274" r:id="rId19"/>
    <p:sldId id="275" r:id="rId20"/>
    <p:sldId id="259" r:id="rId21"/>
    <p:sldId id="276" r:id="rId22"/>
    <p:sldId id="277" r:id="rId23"/>
    <p:sldId id="266" r:id="rId24"/>
    <p:sldId id="293" r:id="rId25"/>
    <p:sldId id="278" r:id="rId26"/>
    <p:sldId id="317" r:id="rId27"/>
    <p:sldId id="279" r:id="rId28"/>
    <p:sldId id="292" r:id="rId29"/>
    <p:sldId id="267" r:id="rId30"/>
    <p:sldId id="282" r:id="rId31"/>
    <p:sldId id="283" r:id="rId32"/>
    <p:sldId id="269" r:id="rId33"/>
    <p:sldId id="284" r:id="rId34"/>
    <p:sldId id="285" r:id="rId35"/>
    <p:sldId id="286" r:id="rId36"/>
    <p:sldId id="322" r:id="rId37"/>
    <p:sldId id="325" r:id="rId38"/>
    <p:sldId id="324" r:id="rId39"/>
    <p:sldId id="294" r:id="rId40"/>
    <p:sldId id="328" r:id="rId41"/>
    <p:sldId id="316" r:id="rId42"/>
    <p:sldId id="318" r:id="rId43"/>
    <p:sldId id="342" r:id="rId44"/>
    <p:sldId id="296" r:id="rId45"/>
    <p:sldId id="319" r:id="rId46"/>
    <p:sldId id="326" r:id="rId47"/>
    <p:sldId id="320" r:id="rId48"/>
    <p:sldId id="298" r:id="rId49"/>
    <p:sldId id="299" r:id="rId50"/>
    <p:sldId id="341" r:id="rId51"/>
    <p:sldId id="344" r:id="rId52"/>
    <p:sldId id="333" r:id="rId53"/>
    <p:sldId id="321" r:id="rId54"/>
    <p:sldId id="332" r:id="rId55"/>
    <p:sldId id="301" r:id="rId56"/>
    <p:sldId id="302" r:id="rId57"/>
    <p:sldId id="334" r:id="rId58"/>
    <p:sldId id="336" r:id="rId59"/>
    <p:sldId id="345" r:id="rId60"/>
    <p:sldId id="337" r:id="rId61"/>
    <p:sldId id="304" r:id="rId62"/>
    <p:sldId id="338" r:id="rId63"/>
  </p:sldIdLst>
  <p:sldSz cx="9144000" cy="6858000" type="screen4x3"/>
  <p:notesSz cx="6858000" cy="9144000"/>
  <p:defaultTextStyle>
    <a:defPPr>
      <a:defRPr lang="en-US"/>
    </a:defPPr>
    <a:lvl1pPr algn="l" rtl="0" fontAlgn="base">
      <a:spcBef>
        <a:spcPct val="50000"/>
      </a:spcBef>
      <a:spcAft>
        <a:spcPct val="0"/>
      </a:spcAft>
      <a:defRPr b="1" kern="1200">
        <a:solidFill>
          <a:schemeClr val="tx1"/>
        </a:solidFill>
        <a:latin typeface="Arial" charset="0"/>
        <a:ea typeface="ＭＳ Ｐゴシック" charset="-128"/>
        <a:cs typeface="+mn-cs"/>
      </a:defRPr>
    </a:lvl1pPr>
    <a:lvl2pPr marL="457200" algn="l" rtl="0" fontAlgn="base">
      <a:spcBef>
        <a:spcPct val="50000"/>
      </a:spcBef>
      <a:spcAft>
        <a:spcPct val="0"/>
      </a:spcAft>
      <a:defRPr b="1" kern="1200">
        <a:solidFill>
          <a:schemeClr val="tx1"/>
        </a:solidFill>
        <a:latin typeface="Arial" charset="0"/>
        <a:ea typeface="ＭＳ Ｐゴシック" charset="-128"/>
        <a:cs typeface="+mn-cs"/>
      </a:defRPr>
    </a:lvl2pPr>
    <a:lvl3pPr marL="914400" algn="l" rtl="0" fontAlgn="base">
      <a:spcBef>
        <a:spcPct val="50000"/>
      </a:spcBef>
      <a:spcAft>
        <a:spcPct val="0"/>
      </a:spcAft>
      <a:defRPr b="1" kern="1200">
        <a:solidFill>
          <a:schemeClr val="tx1"/>
        </a:solidFill>
        <a:latin typeface="Arial" charset="0"/>
        <a:ea typeface="ＭＳ Ｐゴシック" charset="-128"/>
        <a:cs typeface="+mn-cs"/>
      </a:defRPr>
    </a:lvl3pPr>
    <a:lvl4pPr marL="1371600" algn="l" rtl="0" fontAlgn="base">
      <a:spcBef>
        <a:spcPct val="50000"/>
      </a:spcBef>
      <a:spcAft>
        <a:spcPct val="0"/>
      </a:spcAft>
      <a:defRPr b="1" kern="1200">
        <a:solidFill>
          <a:schemeClr val="tx1"/>
        </a:solidFill>
        <a:latin typeface="Arial" charset="0"/>
        <a:ea typeface="ＭＳ Ｐゴシック" charset="-128"/>
        <a:cs typeface="+mn-cs"/>
      </a:defRPr>
    </a:lvl4pPr>
    <a:lvl5pPr marL="1828800" algn="l" rtl="0" fontAlgn="base">
      <a:spcBef>
        <a:spcPct val="50000"/>
      </a:spcBef>
      <a:spcAft>
        <a:spcPct val="0"/>
      </a:spcAft>
      <a:defRPr b="1" kern="1200">
        <a:solidFill>
          <a:schemeClr val="tx1"/>
        </a:solidFill>
        <a:latin typeface="Arial" charset="0"/>
        <a:ea typeface="ＭＳ Ｐゴシック" charset="-128"/>
        <a:cs typeface="+mn-cs"/>
      </a:defRPr>
    </a:lvl5pPr>
    <a:lvl6pPr marL="2286000" algn="l" defTabSz="914400" rtl="0" eaLnBrk="1" latinLnBrk="0" hangingPunct="1">
      <a:defRPr b="1" kern="1200">
        <a:solidFill>
          <a:schemeClr val="tx1"/>
        </a:solidFill>
        <a:latin typeface="Arial" charset="0"/>
        <a:ea typeface="ＭＳ Ｐゴシック" charset="-128"/>
        <a:cs typeface="+mn-cs"/>
      </a:defRPr>
    </a:lvl6pPr>
    <a:lvl7pPr marL="2743200" algn="l" defTabSz="914400" rtl="0" eaLnBrk="1" latinLnBrk="0" hangingPunct="1">
      <a:defRPr b="1" kern="1200">
        <a:solidFill>
          <a:schemeClr val="tx1"/>
        </a:solidFill>
        <a:latin typeface="Arial" charset="0"/>
        <a:ea typeface="ＭＳ Ｐゴシック" charset="-128"/>
        <a:cs typeface="+mn-cs"/>
      </a:defRPr>
    </a:lvl7pPr>
    <a:lvl8pPr marL="3200400" algn="l" defTabSz="914400" rtl="0" eaLnBrk="1" latinLnBrk="0" hangingPunct="1">
      <a:defRPr b="1" kern="1200">
        <a:solidFill>
          <a:schemeClr val="tx1"/>
        </a:solidFill>
        <a:latin typeface="Arial" charset="0"/>
        <a:ea typeface="ＭＳ Ｐゴシック" charset="-128"/>
        <a:cs typeface="+mn-cs"/>
      </a:defRPr>
    </a:lvl8pPr>
    <a:lvl9pPr marL="3657600" algn="l" defTabSz="914400" rtl="0" eaLnBrk="1" latinLnBrk="0" hangingPunct="1">
      <a:defRPr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022"/>
  </p:normalViewPr>
  <p:slideViewPr>
    <p:cSldViewPr>
      <p:cViewPr varScale="1">
        <p:scale>
          <a:sx n="59" d="100"/>
          <a:sy n="59" d="100"/>
        </p:scale>
        <p:origin x="116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b="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lvl1pPr>
          </a:lstStyle>
          <a:p>
            <a:fld id="{99E1024E-45D7-4145-8A8A-91450F528C5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B0DC38E-F6A0-A74B-BE00-D3E122EA1DFD}" type="slidenum">
              <a:rPr lang="en-US" altLang="en-US" sz="1200" b="0"/>
              <a:pPr eaLnBrk="1" hangingPunct="1"/>
              <a:t>1</a:t>
            </a:fld>
            <a:endParaRPr lang="en-US" altLang="en-US" sz="1200" b="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23053BAD-584D-3D42-BAA0-238AC6EE428D}" type="slidenum">
              <a:rPr lang="en-US" altLang="en-US" sz="1200" b="0"/>
              <a:pPr eaLnBrk="1" hangingPunct="1"/>
              <a:t>10</a:t>
            </a:fld>
            <a:endParaRPr lang="en-US" altLang="en-US" sz="1200" b="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56AD49A3-FA05-8144-99E4-9A84BA44198E}" type="slidenum">
              <a:rPr lang="en-US" altLang="en-US" sz="1200" b="0"/>
              <a:pPr eaLnBrk="1" hangingPunct="1"/>
              <a:t>11</a:t>
            </a:fld>
            <a:endParaRPr lang="en-US" altLang="en-US" sz="1200" b="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0395EE6F-017A-854C-BCCB-22B70DAC15F4}" type="slidenum">
              <a:rPr lang="en-US" altLang="en-US" sz="1200" b="0"/>
              <a:pPr eaLnBrk="1" hangingPunct="1"/>
              <a:t>13</a:t>
            </a:fld>
            <a:endParaRPr lang="en-US" altLang="en-US"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AD559B5-4D5C-634B-AD96-136779F73773}" type="slidenum">
              <a:rPr lang="en-US" altLang="en-US" sz="1200" b="0"/>
              <a:pPr eaLnBrk="1" hangingPunct="1"/>
              <a:t>14</a:t>
            </a:fld>
            <a:endParaRPr lang="en-US" altLang="en-US" sz="1200" b="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97F7AA51-B2E2-654B-AD99-DE91E16B6E21}" type="slidenum">
              <a:rPr lang="en-US" altLang="en-US" sz="1200" b="0"/>
              <a:pPr eaLnBrk="1" hangingPunct="1"/>
              <a:t>15</a:t>
            </a:fld>
            <a:endParaRPr lang="en-US" altLang="en-US" sz="1200" b="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C4E6B8D9-95AD-954F-A69D-4772512A97F2}" type="slidenum">
              <a:rPr lang="en-US" altLang="en-US" sz="1200" b="0"/>
              <a:pPr eaLnBrk="1" hangingPunct="1"/>
              <a:t>16</a:t>
            </a:fld>
            <a:endParaRPr lang="en-US" altLang="en-US" sz="1200" b="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7ED59B20-E72C-9D4B-A10E-6EE4DFC523AB}" type="slidenum">
              <a:rPr lang="en-US" altLang="en-US" sz="1200" b="0"/>
              <a:pPr eaLnBrk="1" hangingPunct="1"/>
              <a:t>17</a:t>
            </a:fld>
            <a:endParaRPr lang="en-US" altLang="en-US" sz="1200" b="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A6F65CD6-1C33-544C-97A0-7E0EE36C98C4}" type="slidenum">
              <a:rPr lang="en-US" altLang="en-US" sz="1200" b="0"/>
              <a:pPr eaLnBrk="1" hangingPunct="1"/>
              <a:t>18</a:t>
            </a:fld>
            <a:endParaRPr lang="en-US" altLang="en-US" sz="1200" b="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1C1FBAE2-A109-8A4C-B8F3-41D78C8F2CC8}" type="slidenum">
              <a:rPr lang="en-US" altLang="en-US" sz="1200" b="0"/>
              <a:pPr eaLnBrk="1" hangingPunct="1"/>
              <a:t>19</a:t>
            </a:fld>
            <a:endParaRPr lang="en-US" altLang="en-US" sz="1200" b="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7008A5E7-D4CE-B145-BE59-6ACB7976E678}" type="slidenum">
              <a:rPr lang="en-US" altLang="en-US" sz="1200" b="0"/>
              <a:pPr eaLnBrk="1" hangingPunct="1"/>
              <a:t>20</a:t>
            </a:fld>
            <a:endParaRPr lang="en-US" altLang="en-US" sz="1200" b="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51ABD3B1-D842-A546-84C3-6C7315E011D5}" type="slidenum">
              <a:rPr lang="en-US" altLang="en-US" sz="1200" b="0"/>
              <a:pPr eaLnBrk="1" hangingPunct="1"/>
              <a:t>2</a:t>
            </a:fld>
            <a:endParaRPr lang="en-US" altLang="en-US" sz="1200" b="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1DAD2BE6-EA60-B944-A5E0-DEBF603DD2B0}" type="slidenum">
              <a:rPr lang="en-US" altLang="en-US" sz="1200" b="0"/>
              <a:pPr eaLnBrk="1" hangingPunct="1"/>
              <a:t>21</a:t>
            </a:fld>
            <a:endParaRPr lang="en-US" altLang="en-US" sz="1200" b="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0F4908F8-0CD3-1143-B5EC-91DD3A4B2452}" type="slidenum">
              <a:rPr lang="en-US" altLang="en-US" sz="1200" b="0"/>
              <a:pPr eaLnBrk="1" hangingPunct="1"/>
              <a:t>22</a:t>
            </a:fld>
            <a:endParaRPr lang="en-US" altLang="en-US" sz="1200" b="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C0E0D661-D8A3-4248-A45C-186A49427E53}" type="slidenum">
              <a:rPr lang="en-US" altLang="en-US" sz="1200" b="0"/>
              <a:pPr eaLnBrk="1" hangingPunct="1"/>
              <a:t>23</a:t>
            </a:fld>
            <a:endParaRPr lang="en-US" altLang="en-US" sz="1200" b="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6A3552FA-A342-434E-88EB-D20F3B028B97}" type="slidenum">
              <a:rPr lang="en-US" altLang="en-US" sz="1200" b="0"/>
              <a:pPr eaLnBrk="1" hangingPunct="1"/>
              <a:t>24</a:t>
            </a:fld>
            <a:endParaRPr lang="en-US" altLang="en-US" sz="1200" b="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D01D02C6-E09C-154C-91A0-B19F53443748}" type="slidenum">
              <a:rPr lang="en-US" altLang="en-US" sz="1200" b="0"/>
              <a:pPr eaLnBrk="1" hangingPunct="1"/>
              <a:t>25</a:t>
            </a:fld>
            <a:endParaRPr lang="en-US" altLang="en-US" sz="1200" b="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1E86C4D9-D871-C848-9311-172342C7761A}" type="slidenum">
              <a:rPr lang="en-US" altLang="en-US" sz="1200" b="0"/>
              <a:pPr eaLnBrk="1" hangingPunct="1"/>
              <a:t>26</a:t>
            </a:fld>
            <a:endParaRPr lang="en-US" altLang="en-US" sz="1200" b="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7637BD4-D322-BA4D-AB7E-E3069F9DCBD4}" type="slidenum">
              <a:rPr lang="en-US" altLang="en-US" sz="1200" b="0"/>
              <a:pPr eaLnBrk="1" hangingPunct="1"/>
              <a:t>27</a:t>
            </a:fld>
            <a:endParaRPr lang="en-US" altLang="en-US"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DE0D8BE7-51A3-904A-B181-1F5E7DCC3E8A}" type="slidenum">
              <a:rPr lang="en-US" altLang="en-US" sz="1200" b="0"/>
              <a:pPr eaLnBrk="1" hangingPunct="1"/>
              <a:t>28</a:t>
            </a:fld>
            <a:endParaRPr lang="en-US" altLang="en-US" sz="1200" b="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2D5296B-9BB8-774B-8C18-D5C694561FAB}" type="slidenum">
              <a:rPr lang="en-US" altLang="en-US" sz="1200" b="0"/>
              <a:pPr eaLnBrk="1" hangingPunct="1"/>
              <a:t>29</a:t>
            </a:fld>
            <a:endParaRPr lang="en-US" altLang="en-US" sz="1200" b="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6985D3F-39E0-1048-8464-0C0F645EE65B}" type="slidenum">
              <a:rPr lang="en-US" altLang="en-US" sz="1200" b="0"/>
              <a:pPr eaLnBrk="1" hangingPunct="1"/>
              <a:t>30</a:t>
            </a:fld>
            <a:endParaRPr lang="en-US" altLang="en-US" sz="1200" b="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17FD114E-F4EA-7E40-B4F9-0FCFC46CEDD4}" type="slidenum">
              <a:rPr lang="en-US" altLang="en-US" sz="1200" b="0"/>
              <a:pPr eaLnBrk="1" hangingPunct="1"/>
              <a:t>3</a:t>
            </a:fld>
            <a:endParaRPr lang="en-US" altLang="en-US" sz="1200" b="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A0B923A0-93B0-A446-8F59-80DF5EC0F309}" type="slidenum">
              <a:rPr lang="en-US" altLang="en-US" sz="1200" b="0"/>
              <a:pPr eaLnBrk="1" hangingPunct="1"/>
              <a:t>31</a:t>
            </a:fld>
            <a:endParaRPr lang="en-US" altLang="en-US" sz="1200" b="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6F4BD4C-2C90-5748-B54E-443626EE36E6}" type="slidenum">
              <a:rPr lang="en-US" altLang="en-US" sz="1200" b="0"/>
              <a:pPr eaLnBrk="1" hangingPunct="1"/>
              <a:t>32</a:t>
            </a:fld>
            <a:endParaRPr lang="en-US" altLang="en-US" sz="1200" b="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736C3C84-9C50-284E-B45E-3A9D92F358FB}" type="slidenum">
              <a:rPr lang="en-US" altLang="en-US" sz="1200" b="0"/>
              <a:pPr eaLnBrk="1" hangingPunct="1"/>
              <a:t>33</a:t>
            </a:fld>
            <a:endParaRPr lang="en-US" altLang="en-US" sz="1200" b="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379C3A3E-F37E-0846-ADFC-6B2E1C011D96}" type="slidenum">
              <a:rPr lang="en-US" altLang="en-US" sz="1200" b="0"/>
              <a:pPr eaLnBrk="1" hangingPunct="1"/>
              <a:t>34</a:t>
            </a:fld>
            <a:endParaRPr lang="en-US" altLang="en-US" sz="1200" b="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4A0113FA-BFC1-D440-8146-A39FB75358BE}" type="slidenum">
              <a:rPr lang="en-US" altLang="en-US" sz="1200" b="0"/>
              <a:pPr eaLnBrk="1" hangingPunct="1"/>
              <a:t>35</a:t>
            </a:fld>
            <a:endParaRPr lang="en-US" altLang="en-US" sz="1200" b="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010E5F37-D703-0745-8A99-7C0C84F50F7C}" type="slidenum">
              <a:rPr lang="en-US" altLang="en-US" sz="1200" b="0"/>
              <a:pPr eaLnBrk="1" hangingPunct="1"/>
              <a:t>36</a:t>
            </a:fld>
            <a:endParaRPr lang="en-US" altLang="en-US" sz="1200"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1D133E77-B32E-984F-97A6-EA74BCBD83C0}" type="slidenum">
              <a:rPr lang="en-US" altLang="en-US" sz="1200" b="0"/>
              <a:pPr eaLnBrk="1" hangingPunct="1"/>
              <a:t>37</a:t>
            </a:fld>
            <a:endParaRPr lang="en-US" altLang="en-US" sz="1200" b="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A26F285-715D-434B-B384-43E31669A1D7}" type="slidenum">
              <a:rPr lang="en-US" altLang="en-US" sz="1200" b="0"/>
              <a:pPr eaLnBrk="1" hangingPunct="1"/>
              <a:t>38</a:t>
            </a:fld>
            <a:endParaRPr lang="en-US" altLang="en-US" sz="1200"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AFA0AC4F-9C37-1243-AF20-580A70FE2B2B}" type="slidenum">
              <a:rPr lang="en-US" altLang="en-US" sz="1200" b="0"/>
              <a:pPr eaLnBrk="1" hangingPunct="1"/>
              <a:t>39</a:t>
            </a:fld>
            <a:endParaRPr lang="en-US" altLang="en-US" sz="1200" b="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3F0E5B2E-5C9D-8549-8DD8-E9F11CA8C864}" type="slidenum">
              <a:rPr lang="en-US" altLang="en-US" sz="1200" b="0"/>
              <a:pPr eaLnBrk="1" hangingPunct="1"/>
              <a:t>40</a:t>
            </a:fld>
            <a:endParaRPr lang="en-US" alt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BB0AB5EE-A105-394B-A6FD-789CDB79A299}" type="slidenum">
              <a:rPr lang="en-US" altLang="en-US" sz="1200" b="0"/>
              <a:pPr eaLnBrk="1" hangingPunct="1"/>
              <a:t>4</a:t>
            </a:fld>
            <a:endParaRPr lang="en-US" altLang="en-US" sz="1200" b="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92D74F2F-9DB8-2044-935C-20176EA8DD72}" type="slidenum">
              <a:rPr lang="en-US" altLang="en-US" sz="1200" b="0"/>
              <a:pPr eaLnBrk="1" hangingPunct="1"/>
              <a:t>41</a:t>
            </a:fld>
            <a:endParaRPr lang="en-US" altLang="en-US" sz="1200" b="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3D5B6B0-700A-D34C-8C5D-B9FA10178170}" type="slidenum">
              <a:rPr lang="en-US" altLang="en-US" sz="1200" b="0"/>
              <a:pPr eaLnBrk="1" hangingPunct="1"/>
              <a:t>42</a:t>
            </a:fld>
            <a:endParaRPr lang="en-US" altLang="en-US" sz="1200" b="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D55CF17B-861E-B54B-8C33-577CDE5EF74A}" type="slidenum">
              <a:rPr lang="en-US" altLang="en-US" sz="1200" b="0"/>
              <a:pPr eaLnBrk="1" hangingPunct="1"/>
              <a:t>44</a:t>
            </a:fld>
            <a:endParaRPr lang="en-US" altLang="en-US" sz="1200" b="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A4B1101-A9B6-7A4E-A2A1-C8483BB2E004}" type="slidenum">
              <a:rPr lang="en-US" altLang="en-US" sz="1200" b="0"/>
              <a:pPr eaLnBrk="1" hangingPunct="1"/>
              <a:t>45</a:t>
            </a:fld>
            <a:endParaRPr lang="en-US" altLang="en-US" sz="1200" b="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F857B9BC-7183-7849-B206-D919F624601A}" type="slidenum">
              <a:rPr lang="en-US" altLang="en-US" sz="1200" b="0"/>
              <a:pPr eaLnBrk="1" hangingPunct="1"/>
              <a:t>46</a:t>
            </a:fld>
            <a:endParaRPr lang="en-US" altLang="en-US" sz="1200" b="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46685B8-EC7E-E94D-B815-6D2401C68E04}" type="slidenum">
              <a:rPr lang="en-US" altLang="en-US" sz="1200" b="0"/>
              <a:pPr eaLnBrk="1" hangingPunct="1"/>
              <a:t>47</a:t>
            </a:fld>
            <a:endParaRPr lang="en-US" altLang="en-US" sz="1200" b="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31DB465C-A245-1C44-A28E-A8EDBC095889}" type="slidenum">
              <a:rPr lang="en-US" altLang="en-US" sz="1200" b="0"/>
              <a:pPr eaLnBrk="1" hangingPunct="1"/>
              <a:t>48</a:t>
            </a:fld>
            <a:endParaRPr lang="en-US" altLang="en-US" sz="1200" b="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7CC2D31E-58BC-554F-A2A9-E65093C0095F}" type="slidenum">
              <a:rPr lang="en-US" altLang="en-US" sz="1200" b="0"/>
              <a:pPr eaLnBrk="1" hangingPunct="1"/>
              <a:t>49</a:t>
            </a:fld>
            <a:endParaRPr lang="en-US" altLang="en-US" sz="1200" b="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50000"/>
              </a:spcBef>
              <a:spcAft>
                <a:spcPct val="0"/>
              </a:spcAft>
              <a:defRPr b="1">
                <a:solidFill>
                  <a:schemeClr val="tx1"/>
                </a:solidFill>
                <a:latin typeface="Arial" charset="0"/>
              </a:defRPr>
            </a:lvl6pPr>
            <a:lvl7pPr marL="2971800" indent="-228600" eaLnBrk="0" fontAlgn="base" hangingPunct="0">
              <a:spcBef>
                <a:spcPct val="50000"/>
              </a:spcBef>
              <a:spcAft>
                <a:spcPct val="0"/>
              </a:spcAft>
              <a:defRPr b="1">
                <a:solidFill>
                  <a:schemeClr val="tx1"/>
                </a:solidFill>
                <a:latin typeface="Arial" charset="0"/>
              </a:defRPr>
            </a:lvl7pPr>
            <a:lvl8pPr marL="3429000" indent="-228600" eaLnBrk="0" fontAlgn="base" hangingPunct="0">
              <a:spcBef>
                <a:spcPct val="50000"/>
              </a:spcBef>
              <a:spcAft>
                <a:spcPct val="0"/>
              </a:spcAft>
              <a:defRPr b="1">
                <a:solidFill>
                  <a:schemeClr val="tx1"/>
                </a:solidFill>
                <a:latin typeface="Arial" charset="0"/>
              </a:defRPr>
            </a:lvl8pPr>
            <a:lvl9pPr marL="3886200" indent="-228600" eaLnBrk="0" fontAlgn="base" hangingPunct="0">
              <a:spcBef>
                <a:spcPct val="50000"/>
              </a:spcBef>
              <a:spcAft>
                <a:spcPct val="0"/>
              </a:spcAft>
              <a:defRPr b="1">
                <a:solidFill>
                  <a:schemeClr val="tx1"/>
                </a:solidFill>
                <a:latin typeface="Arial" charset="0"/>
              </a:defRPr>
            </a:lvl9pPr>
          </a:lstStyle>
          <a:p>
            <a:pPr eaLnBrk="1" hangingPunct="1"/>
            <a:fld id="{0502E8AE-91A7-0649-AFB6-1CBA85DFBFED}" type="slidenum">
              <a:rPr lang="en-US" altLang="x-none" b="0"/>
              <a:pPr eaLnBrk="1" hangingPunct="1"/>
              <a:t>50</a:t>
            </a:fld>
            <a:endParaRPr lang="en-US" altLang="x-none" b="0"/>
          </a:p>
        </p:txBody>
      </p:sp>
    </p:spTree>
    <p:extLst>
      <p:ext uri="{BB962C8B-B14F-4D97-AF65-F5344CB8AC3E}">
        <p14:creationId xmlns:p14="http://schemas.microsoft.com/office/powerpoint/2010/main" val="1799991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B94B42F0-E3B3-EB49-A97B-F1F5134DB2A2}" type="slidenum">
              <a:rPr lang="en-US" altLang="en-US" sz="1200" b="0"/>
              <a:pPr eaLnBrk="1" hangingPunct="1"/>
              <a:t>52</a:t>
            </a:fld>
            <a:endParaRPr lang="en-US" alt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6F1F3D2D-C6C4-BB41-BD7F-14B285C5454E}" type="slidenum">
              <a:rPr lang="en-US" altLang="en-US" sz="1200" b="0"/>
              <a:pPr eaLnBrk="1" hangingPunct="1"/>
              <a:t>5</a:t>
            </a:fld>
            <a:endParaRPr lang="en-US" altLang="en-US" sz="1200" b="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1CDFCAD-44B0-8045-B584-65C703F33004}" type="slidenum">
              <a:rPr lang="en-US" altLang="en-US" sz="1200" b="0"/>
              <a:pPr eaLnBrk="1" hangingPunct="1"/>
              <a:t>53</a:t>
            </a:fld>
            <a:endParaRPr lang="en-US" altLang="en-US" sz="1200" b="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305E91C3-1947-104E-81FC-57648FA5E149}" type="slidenum">
              <a:rPr lang="en-US" altLang="en-US" sz="1200" b="0"/>
              <a:pPr eaLnBrk="1" hangingPunct="1"/>
              <a:t>54</a:t>
            </a:fld>
            <a:endParaRPr lang="en-US" altLang="en-US" sz="1200"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05F2C1CC-0F2C-8144-BE2C-3DD61833A5DA}" type="slidenum">
              <a:rPr lang="en-US" altLang="en-US" sz="1200" b="0"/>
              <a:pPr eaLnBrk="1" hangingPunct="1"/>
              <a:t>55</a:t>
            </a:fld>
            <a:endParaRPr lang="en-US" altLang="en-US" sz="1200" b="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8CE844B5-ABF1-1841-9A28-9C4C3CE979C0}" type="slidenum">
              <a:rPr lang="en-US" altLang="en-US" sz="1200" b="0"/>
              <a:pPr eaLnBrk="1" hangingPunct="1"/>
              <a:t>56</a:t>
            </a:fld>
            <a:endParaRPr lang="en-US" altLang="en-US" sz="1200" b="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B94B42F0-E3B3-EB49-A97B-F1F5134DB2A2}" type="slidenum">
              <a:rPr lang="en-US" altLang="en-US" sz="1200" b="0"/>
              <a:pPr eaLnBrk="1" hangingPunct="1"/>
              <a:t>59</a:t>
            </a:fld>
            <a:endParaRPr lang="en-US" altLang="en-US" sz="1200" b="0"/>
          </a:p>
        </p:txBody>
      </p:sp>
    </p:spTree>
    <p:extLst>
      <p:ext uri="{BB962C8B-B14F-4D97-AF65-F5344CB8AC3E}">
        <p14:creationId xmlns:p14="http://schemas.microsoft.com/office/powerpoint/2010/main" val="1440908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47C8BF04-A737-604C-A0B8-C6A87FF89DF4}" type="slidenum">
              <a:rPr lang="en-US" altLang="en-US" sz="1200" b="0"/>
              <a:pPr eaLnBrk="1" hangingPunct="1"/>
              <a:t>60</a:t>
            </a:fld>
            <a:endParaRPr lang="en-US" altLang="en-US" sz="1200" b="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E1C787C6-C8F8-874E-B3E9-04DEE5BAC66E}" type="slidenum">
              <a:rPr lang="en-US" altLang="en-US" sz="1200" b="0"/>
              <a:pPr eaLnBrk="1" hangingPunct="1"/>
              <a:t>61</a:t>
            </a:fld>
            <a:endParaRPr lang="en-US" altLang="en-US" sz="1200" b="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F90E570E-AEC6-DC4B-BE2F-BB0A787F0996}" type="slidenum">
              <a:rPr lang="en-US" altLang="en-US" sz="1200" b="0"/>
              <a:pPr eaLnBrk="1" hangingPunct="1"/>
              <a:t>6</a:t>
            </a:fld>
            <a:endParaRPr lang="en-US"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7DA635A2-D525-CC45-AB95-F1A821B7A82C}" type="slidenum">
              <a:rPr lang="en-US" altLang="en-US" sz="1200" b="0"/>
              <a:pPr eaLnBrk="1" hangingPunct="1"/>
              <a:t>7</a:t>
            </a:fld>
            <a:endParaRPr lang="en-US" altLang="en-US" sz="1200" b="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BFC59170-0CBE-9543-8CEF-B91753AAECEC}" type="slidenum">
              <a:rPr lang="en-US" altLang="en-US" sz="1200" b="0"/>
              <a:pPr eaLnBrk="1" hangingPunct="1"/>
              <a:t>8</a:t>
            </a:fld>
            <a:endParaRPr lang="en-US" altLang="en-US" sz="1200" b="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fld id="{B1F1F01C-8FA0-4048-9C14-74555E32269A}" type="slidenum">
              <a:rPr lang="en-US" altLang="en-US" sz="1200" b="0"/>
              <a:pPr eaLnBrk="1" hangingPunct="1"/>
              <a:t>9</a:t>
            </a:fld>
            <a:endParaRPr lang="en-US" altLang="en-US" sz="1200" b="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45C8A8-5E82-394A-90AB-559F4DE7B6E9}" type="slidenum">
              <a:rPr lang="en-US" altLang="en-US"/>
              <a:pPr/>
              <a:t>‹#›</a:t>
            </a:fld>
            <a:endParaRPr lang="en-US" altLang="en-US"/>
          </a:p>
        </p:txBody>
      </p:sp>
    </p:spTree>
    <p:extLst>
      <p:ext uri="{BB962C8B-B14F-4D97-AF65-F5344CB8AC3E}">
        <p14:creationId xmlns:p14="http://schemas.microsoft.com/office/powerpoint/2010/main" val="204016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F4D10D-8093-F844-9C64-29044B5EEA7C}" type="slidenum">
              <a:rPr lang="en-US" altLang="en-US"/>
              <a:pPr/>
              <a:t>‹#›</a:t>
            </a:fld>
            <a:endParaRPr lang="en-US" altLang="en-US"/>
          </a:p>
        </p:txBody>
      </p:sp>
    </p:spTree>
    <p:extLst>
      <p:ext uri="{BB962C8B-B14F-4D97-AF65-F5344CB8AC3E}">
        <p14:creationId xmlns:p14="http://schemas.microsoft.com/office/powerpoint/2010/main" val="116858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D72698-8CB9-7F47-8F91-26E566EEDF29}" type="slidenum">
              <a:rPr lang="en-US" altLang="en-US"/>
              <a:pPr/>
              <a:t>‹#›</a:t>
            </a:fld>
            <a:endParaRPr lang="en-US" altLang="en-US"/>
          </a:p>
        </p:txBody>
      </p:sp>
    </p:spTree>
    <p:extLst>
      <p:ext uri="{BB962C8B-B14F-4D97-AF65-F5344CB8AC3E}">
        <p14:creationId xmlns:p14="http://schemas.microsoft.com/office/powerpoint/2010/main" val="169491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EFA92C6-6456-B44A-B544-91DA9C07B3CE}" type="slidenum">
              <a:rPr lang="en-US" altLang="en-US"/>
              <a:pPr/>
              <a:t>‹#›</a:t>
            </a:fld>
            <a:endParaRPr lang="en-US" altLang="en-US"/>
          </a:p>
        </p:txBody>
      </p:sp>
    </p:spTree>
    <p:extLst>
      <p:ext uri="{BB962C8B-B14F-4D97-AF65-F5344CB8AC3E}">
        <p14:creationId xmlns:p14="http://schemas.microsoft.com/office/powerpoint/2010/main" val="94449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2133600"/>
            <a:ext cx="40386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33600"/>
            <a:ext cx="40386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205288"/>
            <a:ext cx="40386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205288"/>
            <a:ext cx="40386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5568DC4-7519-EE43-A568-E4D19A370F55}" type="slidenum">
              <a:rPr lang="en-US" altLang="en-US"/>
              <a:pPr/>
              <a:t>‹#›</a:t>
            </a:fld>
            <a:endParaRPr lang="en-US" altLang="en-US"/>
          </a:p>
        </p:txBody>
      </p:sp>
    </p:spTree>
    <p:extLst>
      <p:ext uri="{BB962C8B-B14F-4D97-AF65-F5344CB8AC3E}">
        <p14:creationId xmlns:p14="http://schemas.microsoft.com/office/powerpoint/2010/main" val="42848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33600"/>
            <a:ext cx="40386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205288"/>
            <a:ext cx="40386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D7D074D-640A-1543-9BCB-2887626C8256}" type="slidenum">
              <a:rPr lang="en-US" altLang="en-US"/>
              <a:pPr/>
              <a:t>‹#›</a:t>
            </a:fld>
            <a:endParaRPr lang="en-US" altLang="en-US"/>
          </a:p>
        </p:txBody>
      </p:sp>
    </p:spTree>
    <p:extLst>
      <p:ext uri="{BB962C8B-B14F-4D97-AF65-F5344CB8AC3E}">
        <p14:creationId xmlns:p14="http://schemas.microsoft.com/office/powerpoint/2010/main" val="99655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2133600"/>
            <a:ext cx="4038600" cy="39925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3E80B44-DCD9-7042-8BAB-DC6B0B66FAF9}" type="slidenum">
              <a:rPr lang="en-US" altLang="en-US"/>
              <a:pPr/>
              <a:t>‹#›</a:t>
            </a:fld>
            <a:endParaRPr lang="en-US" altLang="en-US"/>
          </a:p>
        </p:txBody>
      </p:sp>
    </p:spTree>
    <p:extLst>
      <p:ext uri="{BB962C8B-B14F-4D97-AF65-F5344CB8AC3E}">
        <p14:creationId xmlns:p14="http://schemas.microsoft.com/office/powerpoint/2010/main" val="92386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903EAD-F1E5-F84E-B625-55DA6E7B551C}" type="slidenum">
              <a:rPr lang="en-US" altLang="en-US"/>
              <a:pPr/>
              <a:t>‹#›</a:t>
            </a:fld>
            <a:endParaRPr lang="en-US" altLang="en-US"/>
          </a:p>
        </p:txBody>
      </p:sp>
    </p:spTree>
    <p:extLst>
      <p:ext uri="{BB962C8B-B14F-4D97-AF65-F5344CB8AC3E}">
        <p14:creationId xmlns:p14="http://schemas.microsoft.com/office/powerpoint/2010/main" val="12418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7600AE-A033-564C-B74D-A11CA4A9EDCF}" type="slidenum">
              <a:rPr lang="en-US" altLang="en-US"/>
              <a:pPr/>
              <a:t>‹#›</a:t>
            </a:fld>
            <a:endParaRPr lang="en-US" altLang="en-US"/>
          </a:p>
        </p:txBody>
      </p:sp>
    </p:spTree>
    <p:extLst>
      <p:ext uri="{BB962C8B-B14F-4D97-AF65-F5344CB8AC3E}">
        <p14:creationId xmlns:p14="http://schemas.microsoft.com/office/powerpoint/2010/main" val="192981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9EB9A1-4F21-4E44-B9BA-385700A393AF}" type="slidenum">
              <a:rPr lang="en-US" altLang="en-US"/>
              <a:pPr/>
              <a:t>‹#›</a:t>
            </a:fld>
            <a:endParaRPr lang="en-US" altLang="en-US"/>
          </a:p>
        </p:txBody>
      </p:sp>
    </p:spTree>
    <p:extLst>
      <p:ext uri="{BB962C8B-B14F-4D97-AF65-F5344CB8AC3E}">
        <p14:creationId xmlns:p14="http://schemas.microsoft.com/office/powerpoint/2010/main" val="97108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B2BBDFE-BB3A-D141-A6AB-63D238A06303}" type="slidenum">
              <a:rPr lang="en-US" altLang="en-US"/>
              <a:pPr/>
              <a:t>‹#›</a:t>
            </a:fld>
            <a:endParaRPr lang="en-US" altLang="en-US"/>
          </a:p>
        </p:txBody>
      </p:sp>
    </p:spTree>
    <p:extLst>
      <p:ext uri="{BB962C8B-B14F-4D97-AF65-F5344CB8AC3E}">
        <p14:creationId xmlns:p14="http://schemas.microsoft.com/office/powerpoint/2010/main" val="12939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C13C26F-E914-DD44-801A-89B0AD62A920}" type="slidenum">
              <a:rPr lang="en-US" altLang="en-US"/>
              <a:pPr/>
              <a:t>‹#›</a:t>
            </a:fld>
            <a:endParaRPr lang="en-US" altLang="en-US"/>
          </a:p>
        </p:txBody>
      </p:sp>
    </p:spTree>
    <p:extLst>
      <p:ext uri="{BB962C8B-B14F-4D97-AF65-F5344CB8AC3E}">
        <p14:creationId xmlns:p14="http://schemas.microsoft.com/office/powerpoint/2010/main" val="140540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DC635DD-8BDE-FA4A-97C0-35BA5E57E61E}" type="slidenum">
              <a:rPr lang="en-US" altLang="en-US"/>
              <a:pPr/>
              <a:t>‹#›</a:t>
            </a:fld>
            <a:endParaRPr lang="en-US" altLang="en-US"/>
          </a:p>
        </p:txBody>
      </p:sp>
    </p:spTree>
    <p:extLst>
      <p:ext uri="{BB962C8B-B14F-4D97-AF65-F5344CB8AC3E}">
        <p14:creationId xmlns:p14="http://schemas.microsoft.com/office/powerpoint/2010/main" val="47432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262678-3DB6-524A-87F2-2F7F1B587519}" type="slidenum">
              <a:rPr lang="en-US" altLang="en-US"/>
              <a:pPr/>
              <a:t>‹#›</a:t>
            </a:fld>
            <a:endParaRPr lang="en-US" altLang="en-US"/>
          </a:p>
        </p:txBody>
      </p:sp>
    </p:spTree>
    <p:extLst>
      <p:ext uri="{BB962C8B-B14F-4D97-AF65-F5344CB8AC3E}">
        <p14:creationId xmlns:p14="http://schemas.microsoft.com/office/powerpoint/2010/main" val="56773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584CAF-0EC4-DF47-B8B2-FF890FD73C5B}" type="slidenum">
              <a:rPr lang="en-US" altLang="en-US"/>
              <a:pPr/>
              <a:t>‹#›</a:t>
            </a:fld>
            <a:endParaRPr lang="en-US" altLang="en-US"/>
          </a:p>
        </p:txBody>
      </p:sp>
    </p:spTree>
    <p:extLst>
      <p:ext uri="{BB962C8B-B14F-4D97-AF65-F5344CB8AC3E}">
        <p14:creationId xmlns:p14="http://schemas.microsoft.com/office/powerpoint/2010/main" val="6423852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2133600"/>
            <a:ext cx="8229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mn-lt"/>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Book Antiqua" charset="0"/>
              </a:defRPr>
            </a:lvl1pPr>
          </a:lstStyle>
          <a:p>
            <a:fld id="{71879114-F824-BF42-8F55-19256D522E8F}" type="slidenum">
              <a:rPr lang="en-US" altLang="en-US"/>
              <a:pPr/>
              <a:t>‹#›</a:t>
            </a:fld>
            <a:endParaRPr lang="en-US" altLang="en-US"/>
          </a:p>
        </p:txBody>
      </p:sp>
      <p:sp>
        <p:nvSpPr>
          <p:cNvPr id="1031" name="Text Box 7"/>
          <p:cNvSpPr txBox="1">
            <a:spLocks noChangeArrowheads="1"/>
          </p:cNvSpPr>
          <p:nvPr/>
        </p:nvSpPr>
        <p:spPr bwMode="auto">
          <a:xfrm>
            <a:off x="4800600" y="152400"/>
            <a:ext cx="3962400" cy="395288"/>
          </a:xfrm>
          <a:prstGeom prst="rect">
            <a:avLst/>
          </a:prstGeom>
          <a:solidFill>
            <a:srgbClr val="0000FF">
              <a:alpha val="16862"/>
            </a:srgbClr>
          </a:solidFill>
          <a:ln w="28575">
            <a:solidFill>
              <a:srgbClr val="FF00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0"/>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0"/>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0"/>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0"/>
              </a:defRPr>
            </a:lvl9pPr>
          </a:lstStyle>
          <a:p>
            <a:pPr algn="ctr" eaLnBrk="1" hangingPunct="1">
              <a:defRPr/>
            </a:pPr>
            <a:r>
              <a:rPr lang="en-US" sz="1800" b="0" smtClean="0">
                <a:solidFill>
                  <a:schemeClr val="bg1"/>
                </a:solidFill>
                <a:latin typeface="Book Antiqua" charset="0"/>
              </a:rPr>
              <a:t>The United States from 1914 to 1945</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Book Antiqua" pitchFamily="18" charset="0"/>
        </a:defRPr>
      </a:lvl6pPr>
      <a:lvl7pPr marL="914400" algn="ctr" rtl="0" fontAlgn="base">
        <a:spcBef>
          <a:spcPct val="0"/>
        </a:spcBef>
        <a:spcAft>
          <a:spcPct val="0"/>
        </a:spcAft>
        <a:defRPr sz="4400">
          <a:solidFill>
            <a:schemeClr val="tx2"/>
          </a:solidFill>
          <a:latin typeface="Book Antiqua" pitchFamily="18" charset="0"/>
        </a:defRPr>
      </a:lvl7pPr>
      <a:lvl8pPr marL="1371600" algn="ctr" rtl="0" fontAlgn="base">
        <a:spcBef>
          <a:spcPct val="0"/>
        </a:spcBef>
        <a:spcAft>
          <a:spcPct val="0"/>
        </a:spcAft>
        <a:defRPr sz="4400">
          <a:solidFill>
            <a:schemeClr val="tx2"/>
          </a:solidFill>
          <a:latin typeface="Book Antiqua" pitchFamily="18" charset="0"/>
        </a:defRPr>
      </a:lvl8pPr>
      <a:lvl9pPr marL="1828800" algn="ctr" rtl="0" fontAlgn="base">
        <a:spcBef>
          <a:spcPct val="0"/>
        </a:spcBef>
        <a:spcAft>
          <a:spcPct val="0"/>
        </a:spcAft>
        <a:defRPr sz="4400">
          <a:solidFill>
            <a:schemeClr val="tx2"/>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75000"/>
        <a:buFont typeface="Wingdings" charset="2"/>
        <a:buChar char="q"/>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2"/>
        <a:buChar char="Ø"/>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2"/>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2"/>
        <a:buChar char="Ø"/>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Ø"/>
        <a:defRPr sz="2000">
          <a:solidFill>
            <a:schemeClr val="tx1"/>
          </a:solidFill>
          <a:latin typeface="+mn-lt"/>
        </a:defRPr>
      </a:lvl6pPr>
      <a:lvl7pPr marL="2971800" indent="-228600" algn="l" rtl="0" fontAlgn="base">
        <a:spcBef>
          <a:spcPct val="20000"/>
        </a:spcBef>
        <a:spcAft>
          <a:spcPct val="0"/>
        </a:spcAft>
        <a:buFont typeface="Wingdings" pitchFamily="2" charset="2"/>
        <a:buChar char="Ø"/>
        <a:defRPr sz="2000">
          <a:solidFill>
            <a:schemeClr val="tx1"/>
          </a:solidFill>
          <a:latin typeface="+mn-lt"/>
        </a:defRPr>
      </a:lvl7pPr>
      <a:lvl8pPr marL="3429000" indent="-228600" algn="l" rtl="0" fontAlgn="base">
        <a:spcBef>
          <a:spcPct val="20000"/>
        </a:spcBef>
        <a:spcAft>
          <a:spcPct val="0"/>
        </a:spcAft>
        <a:buFont typeface="Wingdings" pitchFamily="2" charset="2"/>
        <a:buChar char="Ø"/>
        <a:defRPr sz="2000">
          <a:solidFill>
            <a:schemeClr val="tx1"/>
          </a:solidFill>
          <a:latin typeface="+mn-lt"/>
        </a:defRPr>
      </a:lvl8pPr>
      <a:lvl9pPr marL="3886200" indent="-228600" algn="l" rtl="0" fontAlgn="base">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png"/><Relationship Id="rId1" Type="http://schemas.microsoft.com/office/2007/relationships/media" Target="file://localhost//Volumes/THUMBZILLA/ucsc/courses/crossroads/ppt/KateSmithGodBlessAmerica.mp3" TargetMode="External"/><Relationship Id="rId2" Type="http://schemas.openxmlformats.org/officeDocument/2006/relationships/audio" Target="file://localhost//Volumes/THUMBZILLA/ucsc/courses/crossroads/ppt/KateSmithGodBlessAmerica.mp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9.tif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hyperlink" Target="https://www.youtube.com/watch?v=Z4UhJpviVYg" TargetMode="External"/><Relationship Id="rId7"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tiff"/></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118.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5" Type="http://schemas.openxmlformats.org/officeDocument/2006/relationships/image" Target="../media/image121.jpeg"/><Relationship Id="rId6"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jpeg"/><Relationship Id="rId7" Type="http://schemas.openxmlformats.org/officeDocument/2006/relationships/image" Target="../media/image134.jpeg"/><Relationship Id="rId8" Type="http://schemas.openxmlformats.org/officeDocument/2006/relationships/image" Target="../media/image135.jpeg"/><Relationship Id="rId9" Type="http://schemas.openxmlformats.org/officeDocument/2006/relationships/image" Target="../media/image136.jpeg"/><Relationship Id="rId10"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jpe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20020105oldradio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28019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welles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371600"/>
            <a:ext cx="51816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381000" y="942975"/>
            <a:ext cx="85725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eaLnBrk="1" hangingPunct="1"/>
            <a:r>
              <a:rPr lang="en-US" altLang="en-US">
                <a:ea typeface="ＭＳ Ｐゴシック" charset="-128"/>
              </a:rPr>
              <a:t>The Neutrality Acts, 1935-1937</a:t>
            </a:r>
          </a:p>
        </p:txBody>
      </p:sp>
      <p:sp>
        <p:nvSpPr>
          <p:cNvPr id="51203" name="Rectangle 3"/>
          <p:cNvSpPr>
            <a:spLocks noGrp="1" noChangeArrowheads="1"/>
          </p:cNvSpPr>
          <p:nvPr>
            <p:ph type="body" idx="1"/>
          </p:nvPr>
        </p:nvSpPr>
        <p:spPr/>
        <p:txBody>
          <a:bodyPr/>
          <a:lstStyle/>
          <a:p>
            <a:pPr eaLnBrk="1" hangingPunct="1"/>
            <a:r>
              <a:rPr lang="en-US" altLang="en-US">
                <a:ea typeface="ＭＳ Ｐゴシック" charset="-128"/>
              </a:rPr>
              <a:t>Prohibited U.S. ships from transporting war materials to belligerents</a:t>
            </a:r>
          </a:p>
          <a:p>
            <a:pPr eaLnBrk="1" hangingPunct="1"/>
            <a:r>
              <a:rPr lang="en-US" altLang="en-US">
                <a:ea typeface="ＭＳ Ｐゴシック" charset="-128"/>
              </a:rPr>
              <a:t>Prohibited loans to belligerents</a:t>
            </a:r>
          </a:p>
          <a:p>
            <a:pPr eaLnBrk="1" hangingPunct="1"/>
            <a:r>
              <a:rPr lang="en-US" altLang="en-US">
                <a:ea typeface="ＭＳ Ｐゴシック" charset="-128"/>
              </a:rPr>
              <a:t>Forbade U.S. citizens from traveling on belligerent ships</a:t>
            </a:r>
          </a:p>
          <a:p>
            <a:pPr eaLnBrk="1" hangingPunct="1"/>
            <a:r>
              <a:rPr lang="en-US" altLang="en-US">
                <a:ea typeface="ＭＳ Ｐゴシック" charset="-128"/>
              </a:rPr>
              <a:t>Declared the U.S. neutral on the question of the Spanish Civil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1203">
                                            <p:txEl>
                                              <p:pRg st="0" end="0"/>
                                            </p:txEl>
                                          </p:spTgt>
                                        </p:tgtEl>
                                      </p:cBhvr>
                                    </p:animEffect>
                                    <p:set>
                                      <p:cBhvr>
                                        <p:cTn id="12" dur="1" fill="hold">
                                          <p:stCondLst>
                                            <p:cond delay="499"/>
                                          </p:stCondLst>
                                        </p:cTn>
                                        <p:tgtEl>
                                          <p:spTgt spid="51203">
                                            <p:txEl>
                                              <p:pRg st="0" end="0"/>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0" nodeType="clickEffect">
                                  <p:stCondLst>
                                    <p:cond delay="0"/>
                                  </p:stCondLst>
                                  <p:childTnLst>
                                    <p:animEffect transition="out" filter="dissolve">
                                      <p:cBhvr>
                                        <p:cTn id="16" dur="500"/>
                                        <p:tgtEl>
                                          <p:spTgt spid="51203">
                                            <p:txEl>
                                              <p:pRg st="1" end="1"/>
                                            </p:txEl>
                                          </p:spTgt>
                                        </p:tgtEl>
                                      </p:cBhvr>
                                    </p:animEffect>
                                    <p:set>
                                      <p:cBhvr>
                                        <p:cTn id="17" dur="1" fill="hold">
                                          <p:stCondLst>
                                            <p:cond delay="499"/>
                                          </p:stCondLst>
                                        </p:cTn>
                                        <p:tgtEl>
                                          <p:spTgt spid="51203">
                                            <p:txEl>
                                              <p:pRg st="1" end="1"/>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1203">
                                            <p:txEl>
                                              <p:pRg st="2" end="2"/>
                                            </p:txEl>
                                          </p:spTgt>
                                        </p:tgtEl>
                                      </p:cBhvr>
                                    </p:animEffect>
                                    <p:set>
                                      <p:cBhvr>
                                        <p:cTn id="22" dur="1" fill="hold">
                                          <p:stCondLst>
                                            <p:cond delay="499"/>
                                          </p:stCondLst>
                                        </p:cTn>
                                        <p:tgtEl>
                                          <p:spTgt spid="51203">
                                            <p:txEl>
                                              <p:pRg st="2" end="2"/>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xit" presetSubtype="0" fill="hold" grpId="0" nodeType="clickEffect">
                                  <p:stCondLst>
                                    <p:cond delay="0"/>
                                  </p:stCondLst>
                                  <p:childTnLst>
                                    <p:animEffect transition="out" filter="dissolve">
                                      <p:cBhvr>
                                        <p:cTn id="26" dur="500"/>
                                        <p:tgtEl>
                                          <p:spTgt spid="51203">
                                            <p:txEl>
                                              <p:pRg st="3" end="3"/>
                                            </p:txEl>
                                          </p:spTgt>
                                        </p:tgtEl>
                                      </p:cBhvr>
                                    </p:animEffect>
                                    <p:set>
                                      <p:cBhvr>
                                        <p:cTn id="27" dur="1" fill="hold">
                                          <p:stCondLst>
                                            <p:cond delay="499"/>
                                          </p:stCondLst>
                                        </p:cTn>
                                        <p:tgtEl>
                                          <p:spTgt spid="51203">
                                            <p:txEl>
                                              <p:pRg st="3" end="3"/>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51202"/>
                                        </p:tgtEl>
                                      </p:cBhvr>
                                    </p:animEffect>
                                    <p:set>
                                      <p:cBhvr>
                                        <p:cTn id="30" dur="1" fill="hold">
                                          <p:stCondLst>
                                            <p:cond delay="499"/>
                                          </p:stCondLst>
                                        </p:cTn>
                                        <p:tgtEl>
                                          <p:spTgt spid="51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942975"/>
            <a:ext cx="85725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6"/>
          <p:cNvSpPr txBox="1">
            <a:spLocks noChangeArrowheads="1"/>
          </p:cNvSpPr>
          <p:nvPr/>
        </p:nvSpPr>
        <p:spPr bwMode="auto">
          <a:xfrm>
            <a:off x="1600200" y="60960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Guernica, 1937, Pablo Picasso</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304800"/>
            <a:ext cx="3810000" cy="2743200"/>
          </a:xfrm>
          <a:prstGeom prst="rect">
            <a:avLst/>
          </a:prstGeom>
        </p:spPr>
      </p:pic>
      <p:pic>
        <p:nvPicPr>
          <p:cNvPr id="2" name="Picture 1"/>
          <p:cNvPicPr>
            <a:picLocks noChangeAspect="1"/>
          </p:cNvPicPr>
          <p:nvPr/>
        </p:nvPicPr>
        <p:blipFill>
          <a:blip r:embed="rId3"/>
          <a:stretch>
            <a:fillRect/>
          </a:stretch>
        </p:blipFill>
        <p:spPr>
          <a:xfrm>
            <a:off x="1066800" y="2590800"/>
            <a:ext cx="2705100" cy="3810000"/>
          </a:xfrm>
          <a:prstGeom prst="rect">
            <a:avLst/>
          </a:prstGeom>
        </p:spPr>
      </p:pic>
      <p:pic>
        <p:nvPicPr>
          <p:cNvPr id="4" name="Picture 3"/>
          <p:cNvPicPr>
            <a:picLocks noChangeAspect="1"/>
          </p:cNvPicPr>
          <p:nvPr/>
        </p:nvPicPr>
        <p:blipFill>
          <a:blip r:embed="rId4"/>
          <a:stretch>
            <a:fillRect/>
          </a:stretch>
        </p:blipFill>
        <p:spPr>
          <a:xfrm>
            <a:off x="3962400" y="1828800"/>
            <a:ext cx="4800600" cy="3468475"/>
          </a:xfrm>
          <a:prstGeom prst="rect">
            <a:avLst/>
          </a:prstGeom>
        </p:spPr>
      </p:pic>
      <p:sp>
        <p:nvSpPr>
          <p:cNvPr id="5" name="TextBox 4"/>
          <p:cNvSpPr txBox="1"/>
          <p:nvPr/>
        </p:nvSpPr>
        <p:spPr>
          <a:xfrm>
            <a:off x="4533900" y="5307136"/>
            <a:ext cx="3657600" cy="307777"/>
          </a:xfrm>
          <a:prstGeom prst="rect">
            <a:avLst/>
          </a:prstGeom>
          <a:noFill/>
        </p:spPr>
        <p:txBody>
          <a:bodyPr wrap="square" rtlCol="0">
            <a:spAutoFit/>
          </a:bodyPr>
          <a:lstStyle/>
          <a:p>
            <a:r>
              <a:rPr lang="en-US" sz="1400" dirty="0" smtClean="0"/>
              <a:t>Refugee conference in Evian, France</a:t>
            </a:r>
            <a:endParaRPr lang="en-US" sz="1400" dirty="0"/>
          </a:p>
        </p:txBody>
      </p:sp>
    </p:spTree>
    <p:extLst>
      <p:ext uri="{BB962C8B-B14F-4D97-AF65-F5344CB8AC3E}">
        <p14:creationId xmlns:p14="http://schemas.microsoft.com/office/powerpoint/2010/main" val="46159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43719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90600"/>
            <a:ext cx="35052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895600"/>
            <a:ext cx="1781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733800"/>
            <a:ext cx="20780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572000"/>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wor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35020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futu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74676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1+#ppt_w/2"/>
                                          </p:val>
                                        </p:tav>
                                        <p:tav tm="100000">
                                          <p:val>
                                            <p:strVal val="#ppt_x"/>
                                          </p:val>
                                        </p:tav>
                                      </p:tavLst>
                                    </p:anim>
                                    <p:anim calcmode="lin" valueType="num">
                                      <p:cBhvr additive="base">
                                        <p:cTn id="8"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a:ea typeface="ＭＳ Ｐゴシック" charset="-128"/>
              </a:rPr>
              <a:t>Opponents of the draft (Burke-Wadsworth Bill), 1940</a:t>
            </a:r>
          </a:p>
        </p:txBody>
      </p:sp>
      <p:sp>
        <p:nvSpPr>
          <p:cNvPr id="14339" name="Rectangle 3"/>
          <p:cNvSpPr>
            <a:spLocks noGrp="1" noChangeArrowheads="1"/>
          </p:cNvSpPr>
          <p:nvPr>
            <p:ph type="body" idx="1"/>
          </p:nvPr>
        </p:nvSpPr>
        <p:spPr>
          <a:xfrm>
            <a:off x="4724400" y="1981200"/>
            <a:ext cx="4114800" cy="3992563"/>
          </a:xfrm>
        </p:spPr>
        <p:txBody>
          <a:bodyPr/>
          <a:lstStyle/>
          <a:p>
            <a:pPr eaLnBrk="1" hangingPunct="1"/>
            <a:r>
              <a:rPr lang="en-US" altLang="en-US" sz="2400">
                <a:ea typeface="ＭＳ Ｐゴシック" charset="-128"/>
              </a:rPr>
              <a:t>Liberals who regretted their support of the First World War</a:t>
            </a:r>
          </a:p>
          <a:p>
            <a:pPr eaLnBrk="1" hangingPunct="1"/>
            <a:r>
              <a:rPr lang="en-US" altLang="en-US" sz="2400">
                <a:ea typeface="ＭＳ Ｐゴシック" charset="-128"/>
              </a:rPr>
              <a:t>Pacifist college students</a:t>
            </a:r>
          </a:p>
          <a:p>
            <a:pPr eaLnBrk="1" hangingPunct="1"/>
            <a:r>
              <a:rPr lang="en-US" altLang="en-US" sz="2400">
                <a:ea typeface="ＭＳ Ｐゴシック" charset="-128"/>
              </a:rPr>
              <a:t>The Communist Party, still defending the Soviet pact with Hitler</a:t>
            </a:r>
          </a:p>
          <a:p>
            <a:pPr eaLnBrk="1" hangingPunct="1"/>
            <a:r>
              <a:rPr lang="en-US" altLang="en-US" sz="2400">
                <a:ea typeface="ＭＳ Ｐゴシック" charset="-128"/>
              </a:rPr>
              <a:t>Union leaders</a:t>
            </a:r>
          </a:p>
          <a:p>
            <a:pPr eaLnBrk="1" hangingPunct="1"/>
            <a:r>
              <a:rPr lang="en-US" altLang="en-US" sz="2400">
                <a:ea typeface="ＭＳ Ｐゴシック" charset="-128"/>
              </a:rPr>
              <a:t>Conservative/isolationist newspapers and organizations</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4"/>
          <p:cNvSpPr txBox="1">
            <a:spLocks noChangeArrowheads="1"/>
          </p:cNvSpPr>
          <p:nvPr/>
        </p:nvSpPr>
        <p:spPr bwMode="auto">
          <a:xfrm>
            <a:off x="914400" y="50292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FDR before joint session of Congress, June 14, 1940</a:t>
            </a: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14605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500"/>
                                        <p:tgtEl>
                                          <p:spTgt spid="143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39">
                                            <p:txEl>
                                              <p:pRg st="0" end="0"/>
                                            </p:txEl>
                                          </p:spTgt>
                                        </p:tgtEl>
                                        <p:attrNameLst>
                                          <p:attrName>style.visibility</p:attrName>
                                        </p:attrNameLst>
                                      </p:cBhvr>
                                      <p:to>
                                        <p:strVal val="visible"/>
                                      </p:to>
                                    </p:set>
                                    <p:animEffect transition="in" filter="dissolve">
                                      <p:cBhvr>
                                        <p:cTn id="10" dur="500"/>
                                        <p:tgtEl>
                                          <p:spTgt spid="1433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animEffect transition="in" filter="dissolve">
                                      <p:cBhvr>
                                        <p:cTn id="15" dur="500"/>
                                        <p:tgtEl>
                                          <p:spTgt spid="1433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339">
                                            <p:txEl>
                                              <p:pRg st="2" end="2"/>
                                            </p:txEl>
                                          </p:spTgt>
                                        </p:tgtEl>
                                        <p:attrNameLst>
                                          <p:attrName>style.visibility</p:attrName>
                                        </p:attrNameLst>
                                      </p:cBhvr>
                                      <p:to>
                                        <p:strVal val="visible"/>
                                      </p:to>
                                    </p:set>
                                    <p:animEffect transition="in" filter="dissolve">
                                      <p:cBhvr>
                                        <p:cTn id="20" dur="500"/>
                                        <p:tgtEl>
                                          <p:spTgt spid="1433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dissolve">
                                      <p:cBhvr>
                                        <p:cTn id="25" dur="500"/>
                                        <p:tgtEl>
                                          <p:spTgt spid="14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339">
                                            <p:txEl>
                                              <p:pRg st="4" end="4"/>
                                            </p:txEl>
                                          </p:spTgt>
                                        </p:tgtEl>
                                        <p:attrNameLst>
                                          <p:attrName>style.visibility</p:attrName>
                                        </p:attrNameLst>
                                      </p:cBhvr>
                                      <p:to>
                                        <p:strVal val="visible"/>
                                      </p:to>
                                    </p:set>
                                    <p:animEffect transition="in" filter="dissolve">
                                      <p:cBhvr>
                                        <p:cTn id="30" dur="500"/>
                                        <p:tgtEl>
                                          <p:spTgt spid="1433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14341"/>
                                        </p:tgtEl>
                                        <p:attrNameLst>
                                          <p:attrName>style.visibility</p:attrName>
                                        </p:attrNameLst>
                                      </p:cBhvr>
                                      <p:to>
                                        <p:strVal val="visible"/>
                                      </p:to>
                                    </p:set>
                                    <p:animEffect transition="in" filter="dissolve">
                                      <p:cBhvr>
                                        <p:cTn id="35"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kat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
            <a:ext cx="4387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4" descr="kate_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588" y="2057400"/>
            <a:ext cx="26908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9" descr="B000007PQ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4114800"/>
            <a:ext cx="1335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teSmithGodBlessAmerica.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041900" y="11255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Thomas%20Dew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7988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6"/>
          <p:cNvSpPr txBox="1">
            <a:spLocks noChangeArrowheads="1"/>
          </p:cNvSpPr>
          <p:nvPr/>
        </p:nvSpPr>
        <p:spPr bwMode="auto">
          <a:xfrm>
            <a:off x="1676400" y="6172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Tom Dewey</a:t>
            </a:r>
          </a:p>
        </p:txBody>
      </p:sp>
      <p:pic>
        <p:nvPicPr>
          <p:cNvPr id="24584" name="Picture 8" descr="1101401021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14400"/>
            <a:ext cx="37528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dissolve">
                                      <p:cBhvr>
                                        <p:cTn id="7"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579748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chic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 y="762000"/>
            <a:ext cx="3657600" cy="2667000"/>
          </a:xfrm>
          <a:noFill/>
        </p:spPr>
      </p:pic>
      <p:sp>
        <p:nvSpPr>
          <p:cNvPr id="26627" name="Rectangle 3"/>
          <p:cNvSpPr>
            <a:spLocks noGrp="1" noChangeArrowheads="1"/>
          </p:cNvSpPr>
          <p:nvPr>
            <p:ph type="body" sz="half" idx="1"/>
          </p:nvPr>
        </p:nvSpPr>
        <p:spPr>
          <a:xfrm>
            <a:off x="4419600" y="1219200"/>
            <a:ext cx="4495800" cy="4754563"/>
          </a:xfrm>
        </p:spPr>
        <p:txBody>
          <a:bodyPr/>
          <a:lstStyle/>
          <a:p>
            <a:pPr eaLnBrk="1" hangingPunct="1">
              <a:lnSpc>
                <a:spcPct val="80000"/>
              </a:lnSpc>
              <a:buFontTx/>
              <a:buNone/>
            </a:pPr>
            <a:r>
              <a:rPr lang="en-US" altLang="en-US" sz="2400">
                <a:solidFill>
                  <a:schemeClr val="accent1"/>
                </a:solidFill>
                <a:ea typeface="ＭＳ Ｐゴシック" charset="-128"/>
              </a:rPr>
              <a:t>God damned Republicans</a:t>
            </a:r>
          </a:p>
          <a:p>
            <a:pPr eaLnBrk="1" hangingPunct="1">
              <a:lnSpc>
                <a:spcPct val="80000"/>
              </a:lnSpc>
              <a:buFontTx/>
              <a:buNone/>
            </a:pPr>
            <a:r>
              <a:rPr lang="en-US" altLang="en-US" sz="2400">
                <a:solidFill>
                  <a:schemeClr val="accent1"/>
                </a:solidFill>
                <a:ea typeface="ＭＳ Ｐゴシック" charset="-128"/>
              </a:rPr>
              <a:t>Scum of the Earth.</a:t>
            </a:r>
          </a:p>
          <a:p>
            <a:pPr eaLnBrk="1" hangingPunct="1">
              <a:lnSpc>
                <a:spcPct val="80000"/>
              </a:lnSpc>
              <a:buFontTx/>
              <a:buNone/>
            </a:pPr>
            <a:r>
              <a:rPr lang="en-US" altLang="en-US" sz="2400">
                <a:solidFill>
                  <a:schemeClr val="accent1"/>
                </a:solidFill>
                <a:ea typeface="ＭＳ Ｐゴシック" charset="-128"/>
              </a:rPr>
              <a:t>We will meet them, and beat them</a:t>
            </a:r>
          </a:p>
          <a:p>
            <a:pPr eaLnBrk="1" hangingPunct="1">
              <a:lnSpc>
                <a:spcPct val="80000"/>
              </a:lnSpc>
              <a:buFontTx/>
              <a:buNone/>
            </a:pPr>
            <a:r>
              <a:rPr lang="en-US" altLang="en-US" sz="2400">
                <a:solidFill>
                  <a:schemeClr val="accent1"/>
                </a:solidFill>
                <a:ea typeface="ＭＳ Ｐゴシック" charset="-128"/>
              </a:rPr>
              <a:t>In a fight with the right on our side.</a:t>
            </a:r>
          </a:p>
          <a:p>
            <a:pPr eaLnBrk="1" hangingPunct="1">
              <a:lnSpc>
                <a:spcPct val="80000"/>
              </a:lnSpc>
              <a:buFontTx/>
              <a:buNone/>
            </a:pPr>
            <a:r>
              <a:rPr lang="en-US" altLang="en-US" sz="2400">
                <a:solidFill>
                  <a:schemeClr val="accent1"/>
                </a:solidFill>
                <a:ea typeface="ＭＳ Ｐゴシック" charset="-128"/>
              </a:rPr>
              <a:t>Out of Wall Street, came a Wilkie.</a:t>
            </a:r>
          </a:p>
          <a:p>
            <a:pPr eaLnBrk="1" hangingPunct="1">
              <a:lnSpc>
                <a:spcPct val="80000"/>
              </a:lnSpc>
              <a:buFontTx/>
              <a:buNone/>
            </a:pPr>
            <a:r>
              <a:rPr lang="en-US" altLang="en-US" sz="2400">
                <a:solidFill>
                  <a:schemeClr val="accent1"/>
                </a:solidFill>
                <a:ea typeface="ＭＳ Ｐゴシック" charset="-128"/>
              </a:rPr>
              <a:t>He</a:t>
            </a:r>
            <a:r>
              <a:rPr lang="ja-JP" altLang="en-US" sz="2400">
                <a:solidFill>
                  <a:schemeClr val="accent1"/>
                </a:solidFill>
                <a:ea typeface="ＭＳ Ｐゴシック" charset="-128"/>
              </a:rPr>
              <a:t>’</a:t>
            </a:r>
            <a:r>
              <a:rPr lang="en-US" altLang="ja-JP" sz="2400">
                <a:solidFill>
                  <a:schemeClr val="accent1"/>
                </a:solidFill>
                <a:ea typeface="ＭＳ Ｐゴシック" charset="-128"/>
              </a:rPr>
              <a:t>s a silky SOB.</a:t>
            </a:r>
          </a:p>
          <a:p>
            <a:pPr eaLnBrk="1" hangingPunct="1">
              <a:lnSpc>
                <a:spcPct val="80000"/>
              </a:lnSpc>
              <a:buFontTx/>
              <a:buNone/>
            </a:pPr>
            <a:r>
              <a:rPr lang="en-US" altLang="en-US" sz="2400">
                <a:solidFill>
                  <a:schemeClr val="accent1"/>
                </a:solidFill>
                <a:ea typeface="ＭＳ Ｐゴシック" charset="-128"/>
              </a:rPr>
              <a:t>God damned Republicans.</a:t>
            </a:r>
          </a:p>
          <a:p>
            <a:pPr eaLnBrk="1" hangingPunct="1">
              <a:lnSpc>
                <a:spcPct val="80000"/>
              </a:lnSpc>
              <a:buFontTx/>
              <a:buNone/>
            </a:pPr>
            <a:r>
              <a:rPr lang="en-US" altLang="en-US" sz="2400">
                <a:solidFill>
                  <a:schemeClr val="accent1"/>
                </a:solidFill>
                <a:ea typeface="ＭＳ Ｐゴシック" charset="-128"/>
              </a:rPr>
              <a:t>That</a:t>
            </a:r>
            <a:r>
              <a:rPr lang="ja-JP" altLang="en-US" sz="2400">
                <a:solidFill>
                  <a:schemeClr val="accent1"/>
                </a:solidFill>
                <a:ea typeface="ＭＳ Ｐゴシック" charset="-128"/>
              </a:rPr>
              <a:t>’</a:t>
            </a:r>
            <a:r>
              <a:rPr lang="en-US" altLang="ja-JP" sz="2400">
                <a:solidFill>
                  <a:schemeClr val="accent1"/>
                </a:solidFill>
                <a:ea typeface="ＭＳ Ｐゴシック" charset="-128"/>
              </a:rPr>
              <a:t>s G . . . O  . . . P.</a:t>
            </a:r>
          </a:p>
          <a:p>
            <a:pPr eaLnBrk="1" hangingPunct="1">
              <a:lnSpc>
                <a:spcPct val="80000"/>
              </a:lnSpc>
              <a:buFontTx/>
              <a:buNone/>
            </a:pPr>
            <a:r>
              <a:rPr lang="en-US" altLang="en-US" sz="2400">
                <a:solidFill>
                  <a:schemeClr val="accent1"/>
                </a:solidFill>
                <a:ea typeface="ＭＳ Ｐゴシック" charset="-128"/>
              </a:rPr>
              <a:t>God damned Republicans.</a:t>
            </a:r>
          </a:p>
          <a:p>
            <a:pPr eaLnBrk="1" hangingPunct="1">
              <a:lnSpc>
                <a:spcPct val="80000"/>
              </a:lnSpc>
              <a:buFontTx/>
              <a:buNone/>
            </a:pPr>
            <a:r>
              <a:rPr lang="en-US" altLang="en-US" sz="2400">
                <a:solidFill>
                  <a:schemeClr val="accent1"/>
                </a:solidFill>
                <a:ea typeface="ＭＳ Ｐゴシック" charset="-128"/>
              </a:rPr>
              <a:t>That</a:t>
            </a:r>
            <a:r>
              <a:rPr lang="ja-JP" altLang="en-US" sz="2400">
                <a:solidFill>
                  <a:schemeClr val="accent1"/>
                </a:solidFill>
                <a:ea typeface="ＭＳ Ｐゴシック" charset="-128"/>
              </a:rPr>
              <a:t>’</a:t>
            </a:r>
            <a:r>
              <a:rPr lang="en-US" altLang="ja-JP" sz="2400">
                <a:solidFill>
                  <a:schemeClr val="accent1"/>
                </a:solidFill>
                <a:ea typeface="ＭＳ Ｐゴシック" charset="-128"/>
              </a:rPr>
              <a:t>s G  . . . O  . . . P.</a:t>
            </a:r>
            <a:endParaRPr lang="en-US" altLang="en-US" sz="2400">
              <a:solidFill>
                <a:schemeClr val="accent1"/>
              </a:solidFill>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6627">
                                            <p:txEl>
                                              <p:pRg st="0" end="0"/>
                                            </p:txEl>
                                          </p:spTgt>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grpId="0" nodeType="clickEffect">
                                  <p:stCondLst>
                                    <p:cond delay="0"/>
                                  </p:stCondLst>
                                  <p:childTnLst>
                                    <p:animClr clrSpc="rgb" dir="cw">
                                      <p:cBhvr override="childStyle">
                                        <p:cTn id="10" dur="1000" fill="hold"/>
                                        <p:tgtEl>
                                          <p:spTgt spid="26627">
                                            <p:txEl>
                                              <p:pRg st="1" end="1"/>
                                            </p:txEl>
                                          </p:spTgt>
                                        </p:tgtEl>
                                        <p:attrNameLst>
                                          <p:attrName>style.color</p:attrName>
                                        </p:attrNameLst>
                                      </p:cBhvr>
                                      <p:to>
                                        <a:srgbClr val="FF0000"/>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6627">
                                            <p:txEl>
                                              <p:pRg st="2" end="2"/>
                                            </p:txEl>
                                          </p:spTgt>
                                        </p:tgtEl>
                                        <p:attrNameLst>
                                          <p:attrName>style.color</p:attrName>
                                        </p:attrNameLst>
                                      </p:cBhvr>
                                      <p:to>
                                        <a:srgbClr val="FF0000"/>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grpId="0" nodeType="clickEffect">
                                  <p:stCondLst>
                                    <p:cond delay="0"/>
                                  </p:stCondLst>
                                  <p:childTnLst>
                                    <p:animClr clrSpc="rgb" dir="cw">
                                      <p:cBhvr override="childStyle">
                                        <p:cTn id="18" dur="1000" fill="hold"/>
                                        <p:tgtEl>
                                          <p:spTgt spid="26627">
                                            <p:txEl>
                                              <p:pRg st="3" end="3"/>
                                            </p:txEl>
                                          </p:spTgt>
                                        </p:tgtEl>
                                        <p:attrNameLst>
                                          <p:attrName>style.color</p:attrName>
                                        </p:attrNameLst>
                                      </p:cBhvr>
                                      <p:to>
                                        <a:srgbClr val="FF0000"/>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6627">
                                            <p:txEl>
                                              <p:pRg st="4" end="4"/>
                                            </p:txEl>
                                          </p:spTgt>
                                        </p:tgtEl>
                                        <p:attrNameLst>
                                          <p:attrName>style.color</p:attrName>
                                        </p:attrNameLst>
                                      </p:cBhvr>
                                      <p:to>
                                        <a:srgbClr val="FF0000"/>
                                      </p:to>
                                    </p:animClr>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grpId="0" nodeType="clickEffect">
                                  <p:stCondLst>
                                    <p:cond delay="0"/>
                                  </p:stCondLst>
                                  <p:childTnLst>
                                    <p:animClr clrSpc="rgb" dir="cw">
                                      <p:cBhvr override="childStyle">
                                        <p:cTn id="26" dur="1000" fill="hold"/>
                                        <p:tgtEl>
                                          <p:spTgt spid="26627">
                                            <p:txEl>
                                              <p:pRg st="5" end="5"/>
                                            </p:txEl>
                                          </p:spTgt>
                                        </p:tgtEl>
                                        <p:attrNameLst>
                                          <p:attrName>style.color</p:attrName>
                                        </p:attrNameLst>
                                      </p:cBhvr>
                                      <p:to>
                                        <a:srgbClr val="FF0000"/>
                                      </p:to>
                                    </p:animClr>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6627">
                                            <p:txEl>
                                              <p:pRg st="6" end="6"/>
                                            </p:txEl>
                                          </p:spTgt>
                                        </p:tgtEl>
                                        <p:attrNameLst>
                                          <p:attrName>style.color</p:attrName>
                                        </p:attrNameLst>
                                      </p:cBhvr>
                                      <p:to>
                                        <a:srgbClr val="FF0000"/>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mph" presetSubtype="2" fill="hold" grpId="0" nodeType="clickEffect">
                                  <p:stCondLst>
                                    <p:cond delay="0"/>
                                  </p:stCondLst>
                                  <p:childTnLst>
                                    <p:animClr clrSpc="rgb" dir="cw">
                                      <p:cBhvr override="childStyle">
                                        <p:cTn id="34" dur="1000" fill="hold"/>
                                        <p:tgtEl>
                                          <p:spTgt spid="26627">
                                            <p:txEl>
                                              <p:pRg st="7" end="7"/>
                                            </p:txEl>
                                          </p:spTgt>
                                        </p:tgtEl>
                                        <p:attrNameLst>
                                          <p:attrName>style.color</p:attrName>
                                        </p:attrNameLst>
                                      </p:cBhvr>
                                      <p:to>
                                        <a:srgbClr val="FF0000"/>
                                      </p:to>
                                    </p:animClr>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mph" presetSubtype="2" fill="hold" grpId="0" nodeType="clickEffect">
                                  <p:stCondLst>
                                    <p:cond delay="0"/>
                                  </p:stCondLst>
                                  <p:childTnLst>
                                    <p:animClr clrSpc="rgb" dir="cw">
                                      <p:cBhvr override="childStyle">
                                        <p:cTn id="38" dur="1000" fill="hold"/>
                                        <p:tgtEl>
                                          <p:spTgt spid="26627">
                                            <p:txEl>
                                              <p:pRg st="8" end="8"/>
                                            </p:txEl>
                                          </p:spTgt>
                                        </p:tgtEl>
                                        <p:attrNameLst>
                                          <p:attrName>style.color</p:attrName>
                                        </p:attrNameLst>
                                      </p:cBhvr>
                                      <p:to>
                                        <a:srgbClr val="FF0000"/>
                                      </p:to>
                                    </p:animClr>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0" nodeType="clickEffect">
                                  <p:stCondLst>
                                    <p:cond delay="0"/>
                                  </p:stCondLst>
                                  <p:childTnLst>
                                    <p:animClr clrSpc="rgb" dir="cw">
                                      <p:cBhvr override="childStyle">
                                        <p:cTn id="42" dur="1000" fill="hold"/>
                                        <p:tgtEl>
                                          <p:spTgt spid="26627">
                                            <p:txEl>
                                              <p:pRg st="9" end="9"/>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563563"/>
            <a:ext cx="8229600" cy="655637"/>
          </a:xfrm>
        </p:spPr>
        <p:txBody>
          <a:bodyPr/>
          <a:lstStyle/>
          <a:p>
            <a:pPr eaLnBrk="1" hangingPunct="1"/>
            <a:r>
              <a:rPr lang="en-US" altLang="en-US" sz="4000">
                <a:ea typeface="ＭＳ Ｐゴシック" charset="-128"/>
              </a:rPr>
              <a:t>FDR</a:t>
            </a:r>
            <a:r>
              <a:rPr lang="ja-JP" altLang="en-US" sz="4000">
                <a:ea typeface="ＭＳ Ｐゴシック" charset="-128"/>
              </a:rPr>
              <a:t>’</a:t>
            </a:r>
            <a:r>
              <a:rPr lang="en-US" altLang="ja-JP" sz="4000">
                <a:ea typeface="ＭＳ Ｐゴシック" charset="-128"/>
              </a:rPr>
              <a:t>s 1937 Court packing scheme</a:t>
            </a:r>
            <a:endParaRPr lang="en-US" altLang="en-US" sz="4000">
              <a:ea typeface="ＭＳ Ｐゴシック" charset="-128"/>
            </a:endParaRPr>
          </a:p>
        </p:txBody>
      </p:sp>
      <p:sp>
        <p:nvSpPr>
          <p:cNvPr id="3075" name="Rectangle 3"/>
          <p:cNvSpPr>
            <a:spLocks noGrp="1" noChangeArrowheads="1"/>
          </p:cNvSpPr>
          <p:nvPr>
            <p:ph type="body" sz="half" idx="1"/>
          </p:nvPr>
        </p:nvSpPr>
        <p:spPr>
          <a:xfrm>
            <a:off x="4419600" y="1295400"/>
            <a:ext cx="4038600" cy="4114800"/>
          </a:xfrm>
        </p:spPr>
        <p:txBody>
          <a:bodyPr/>
          <a:lstStyle/>
          <a:p>
            <a:pPr eaLnBrk="1" hangingPunct="1">
              <a:lnSpc>
                <a:spcPct val="90000"/>
              </a:lnSpc>
            </a:pPr>
            <a:r>
              <a:rPr lang="en-US" altLang="en-US" sz="2400">
                <a:ea typeface="ＭＳ Ｐゴシック" charset="-128"/>
              </a:rPr>
              <a:t>1935: Supreme Court declares NRA unconstitutional! then the AAA!</a:t>
            </a:r>
          </a:p>
          <a:p>
            <a:pPr eaLnBrk="1" hangingPunct="1">
              <a:lnSpc>
                <a:spcPct val="90000"/>
              </a:lnSpc>
            </a:pPr>
            <a:r>
              <a:rPr lang="en-US" altLang="en-US" sz="2400">
                <a:ea typeface="ＭＳ Ｐゴシック" charset="-128"/>
              </a:rPr>
              <a:t>Congress cannot regulate commerce within states</a:t>
            </a:r>
          </a:p>
          <a:p>
            <a:pPr eaLnBrk="1" hangingPunct="1">
              <a:lnSpc>
                <a:spcPct val="90000"/>
              </a:lnSpc>
            </a:pPr>
            <a:r>
              <a:rPr lang="en-US" altLang="en-US" sz="2400">
                <a:ea typeface="ＭＳ Ｐゴシック" charset="-128"/>
              </a:rPr>
              <a:t>1937: FDR proposes that once a federal judge turns 70, he can appoint an additional judge</a:t>
            </a:r>
          </a:p>
          <a:p>
            <a:pPr eaLnBrk="1" hangingPunct="1">
              <a:lnSpc>
                <a:spcPct val="90000"/>
              </a:lnSpc>
            </a:pPr>
            <a:r>
              <a:rPr lang="en-US" altLang="en-US" sz="2400">
                <a:ea typeface="ＭＳ Ｐゴシック" charset="-128"/>
              </a:rPr>
              <a:t>He pisses everybody off, especially old folks</a:t>
            </a:r>
          </a:p>
          <a:p>
            <a:pPr eaLnBrk="1" hangingPunct="1">
              <a:lnSpc>
                <a:spcPct val="90000"/>
              </a:lnSpc>
            </a:pPr>
            <a:r>
              <a:rPr lang="en-US" altLang="en-US" sz="2400">
                <a:ea typeface="ＭＳ Ｐゴシック" charset="-128"/>
              </a:rPr>
              <a:t>But the Supreme Court starts declaring his programs constitutional</a:t>
            </a:r>
          </a:p>
          <a:p>
            <a:pPr eaLnBrk="1" hangingPunct="1">
              <a:lnSpc>
                <a:spcPct val="90000"/>
              </a:lnSpc>
            </a:pPr>
            <a:endParaRPr lang="en-US" altLang="en-US" sz="2400">
              <a:ea typeface="ＭＳ Ｐゴシック" charset="-128"/>
            </a:endParaRPr>
          </a:p>
        </p:txBody>
      </p:sp>
      <p:pic>
        <p:nvPicPr>
          <p:cNvPr id="20483" name="Picture 4" descr="Fdrcart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1371600"/>
            <a:ext cx="3541713" cy="502920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slide(fromBottom)">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slide(fromBottom)">
                                      <p:cBhvr>
                                        <p:cTn id="12" dur="5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slide(fromBottom)">
                                      <p:cBhvr>
                                        <p:cTn id="17" dur="500"/>
                                        <p:tgtEl>
                                          <p:spTgt spid="3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slide(fromBottom)">
                                      <p:cBhvr>
                                        <p:cTn id="22" dur="500"/>
                                        <p:tgtEl>
                                          <p:spTgt spid="30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slide(fromBottom)">
                                      <p:cBhvr>
                                        <p:cTn id="27"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57200" y="457200"/>
            <a:ext cx="8229600" cy="1143000"/>
          </a:xfrm>
        </p:spPr>
        <p:txBody>
          <a:bodyPr/>
          <a:lstStyle/>
          <a:p>
            <a:pPr eaLnBrk="1" hangingPunct="1"/>
            <a:r>
              <a:rPr lang="en-US" altLang="en-US" sz="3600">
                <a:ea typeface="ＭＳ Ｐゴシック" charset="-128"/>
              </a:rPr>
              <a:t>Wendell Wilkie challenges FDR in 1940</a:t>
            </a:r>
          </a:p>
        </p:txBody>
      </p:sp>
      <p:sp>
        <p:nvSpPr>
          <p:cNvPr id="5123" name="Rectangle 3"/>
          <p:cNvSpPr>
            <a:spLocks noGrp="1" noChangeArrowheads="1"/>
          </p:cNvSpPr>
          <p:nvPr>
            <p:ph type="body" sz="half" idx="1"/>
          </p:nvPr>
        </p:nvSpPr>
        <p:spPr>
          <a:xfrm>
            <a:off x="4953000" y="1524000"/>
            <a:ext cx="4038600" cy="4648200"/>
          </a:xfrm>
        </p:spPr>
        <p:txBody>
          <a:bodyPr/>
          <a:lstStyle/>
          <a:p>
            <a:pPr eaLnBrk="1" hangingPunct="1">
              <a:lnSpc>
                <a:spcPct val="80000"/>
              </a:lnSpc>
              <a:buFontTx/>
              <a:buNone/>
            </a:pPr>
            <a:r>
              <a:rPr lang="en-US" altLang="en-US" sz="2000">
                <a:ea typeface="ＭＳ Ｐゴシック" charset="-128"/>
              </a:rPr>
              <a:t>Objects thrown at Wilkie during 1940 campaign (as recorded by </a:t>
            </a:r>
            <a:r>
              <a:rPr lang="en-US" altLang="en-US" sz="2000" i="1">
                <a:ea typeface="ＭＳ Ｐゴシック" charset="-128"/>
              </a:rPr>
              <a:t>The</a:t>
            </a:r>
            <a:r>
              <a:rPr lang="en-US" altLang="en-US" sz="2000">
                <a:ea typeface="ＭＳ Ｐゴシック" charset="-128"/>
              </a:rPr>
              <a:t> </a:t>
            </a:r>
            <a:r>
              <a:rPr lang="en-US" altLang="en-US" sz="2000" i="1">
                <a:ea typeface="ＭＳ Ｐゴシック" charset="-128"/>
              </a:rPr>
              <a:t>New York Times</a:t>
            </a:r>
            <a:r>
              <a:rPr lang="en-US" altLang="en-US" sz="2000">
                <a:ea typeface="ＭＳ Ｐゴシック" charset="-128"/>
              </a:rPr>
              <a:t>)</a:t>
            </a:r>
          </a:p>
          <a:p>
            <a:pPr lvl="1" eaLnBrk="1" hangingPunct="1">
              <a:lnSpc>
                <a:spcPct val="80000"/>
              </a:lnSpc>
            </a:pPr>
            <a:r>
              <a:rPr lang="en-US" altLang="en-US" sz="1800">
                <a:ea typeface="ＭＳ Ｐゴシック" charset="-128"/>
              </a:rPr>
              <a:t>a heavy wooden office chair aimed from a high window</a:t>
            </a:r>
          </a:p>
          <a:p>
            <a:pPr lvl="1" eaLnBrk="1" hangingPunct="1">
              <a:lnSpc>
                <a:spcPct val="80000"/>
              </a:lnSpc>
            </a:pPr>
            <a:r>
              <a:rPr lang="en-US" altLang="en-US" sz="1800">
                <a:ea typeface="ＭＳ Ｐゴシック" charset="-128"/>
              </a:rPr>
              <a:t>a large garbage can, similarly propelled</a:t>
            </a:r>
          </a:p>
          <a:p>
            <a:pPr lvl="1" eaLnBrk="1" hangingPunct="1">
              <a:lnSpc>
                <a:spcPct val="80000"/>
              </a:lnSpc>
            </a:pPr>
            <a:r>
              <a:rPr lang="en-US" altLang="en-US" sz="1800">
                <a:ea typeface="ＭＳ Ｐゴシック" charset="-128"/>
              </a:rPr>
              <a:t>a big-city telephone directory</a:t>
            </a:r>
          </a:p>
          <a:p>
            <a:pPr lvl="1" eaLnBrk="1" hangingPunct="1">
              <a:lnSpc>
                <a:spcPct val="80000"/>
              </a:lnSpc>
            </a:pPr>
            <a:r>
              <a:rPr lang="en-US" altLang="en-US" sz="1800">
                <a:ea typeface="ＭＳ Ｐゴシック" charset="-128"/>
              </a:rPr>
              <a:t>several hallway light bulbs</a:t>
            </a:r>
          </a:p>
          <a:p>
            <a:pPr lvl="1" eaLnBrk="1" hangingPunct="1">
              <a:lnSpc>
                <a:spcPct val="80000"/>
              </a:lnSpc>
            </a:pPr>
            <a:r>
              <a:rPr lang="en-US" altLang="en-US" sz="1800">
                <a:ea typeface="ＭＳ Ｐゴシック" charset="-128"/>
              </a:rPr>
              <a:t>many rocks, eggs and boxes of produce</a:t>
            </a:r>
          </a:p>
          <a:p>
            <a:pPr lvl="1" eaLnBrk="1" hangingPunct="1">
              <a:lnSpc>
                <a:spcPct val="80000"/>
              </a:lnSpc>
            </a:pPr>
            <a:r>
              <a:rPr lang="en-US" altLang="en-US" sz="1800">
                <a:ea typeface="ＭＳ Ｐゴシック" charset="-128"/>
              </a:rPr>
              <a:t>and a five pound steel wastebasket thrown in Detroit by a government secretary</a:t>
            </a:r>
          </a:p>
          <a:p>
            <a:pPr eaLnBrk="1" hangingPunct="1">
              <a:lnSpc>
                <a:spcPct val="80000"/>
              </a:lnSpc>
            </a:pPr>
            <a:r>
              <a:rPr lang="en-US" altLang="en-US" sz="2000">
                <a:ea typeface="ＭＳ Ｐゴシック" charset="-128"/>
              </a:rPr>
              <a:t>Wilkie lost: 55 to 45 percent of the vote</a:t>
            </a:r>
          </a:p>
          <a:p>
            <a:pPr eaLnBrk="1" hangingPunct="1">
              <a:lnSpc>
                <a:spcPct val="80000"/>
              </a:lnSpc>
            </a:pPr>
            <a:r>
              <a:rPr lang="en-US" altLang="en-US" sz="2000">
                <a:ea typeface="ＭＳ Ｐゴシック" charset="-128"/>
              </a:rPr>
              <a:t>Closest race since 1916</a:t>
            </a:r>
          </a:p>
        </p:txBody>
      </p:sp>
      <p:pic>
        <p:nvPicPr>
          <p:cNvPr id="55299" name="Picture 4" descr="wilki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 y="1371600"/>
            <a:ext cx="4194175" cy="4830763"/>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Effect transition="in" filter="wipe(down)">
                                      <p:cBhvr>
                                        <p:cTn id="13" dur="145">
                                          <p:stCondLst>
                                            <p:cond delay="0"/>
                                          </p:stCondLst>
                                        </p:cTn>
                                        <p:tgtEl>
                                          <p:spTgt spid="5123">
                                            <p:txEl>
                                              <p:pRg st="1" end="1"/>
                                            </p:txEl>
                                          </p:spTgt>
                                        </p:tgtEl>
                                      </p:cBhvr>
                                    </p:animEffect>
                                    <p:anim calcmode="lin" valueType="num">
                                      <p:cBhvr>
                                        <p:cTn id="14" dur="456" tmFilter="0,0; 0.14,0.36; 0.43,0.73; 0.71,0.91; 1.0,1.0">
                                          <p:stCondLst>
                                            <p:cond delay="0"/>
                                          </p:stCondLst>
                                        </p:cTn>
                                        <p:tgtEl>
                                          <p:spTgt spid="5123">
                                            <p:txEl>
                                              <p:pRg st="1" end="1"/>
                                            </p:txEl>
                                          </p:spTgt>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5123">
                                            <p:txEl>
                                              <p:pRg st="1" end="1"/>
                                            </p:txEl>
                                          </p:spTgt>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5123">
                                            <p:txEl>
                                              <p:pRg st="1" end="1"/>
                                            </p:txEl>
                                          </p:spTgt>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5123">
                                            <p:txEl>
                                              <p:pRg st="1" end="1"/>
                                            </p:txEl>
                                          </p:spTgt>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5123">
                                            <p:txEl>
                                              <p:pRg st="1" end="1"/>
                                            </p:txEl>
                                          </p:spTgt>
                                        </p:tgtEl>
                                        <p:attrNameLst>
                                          <p:attrName>ppt_y</p:attrName>
                                        </p:attrNameLst>
                                      </p:cBhvr>
                                      <p:tavLst>
                                        <p:tav tm="0" fmla="#ppt_y-sin(pi*$)/81">
                                          <p:val>
                                            <p:fltVal val="0"/>
                                          </p:val>
                                        </p:tav>
                                        <p:tav tm="100000">
                                          <p:val>
                                            <p:fltVal val="1"/>
                                          </p:val>
                                        </p:tav>
                                      </p:tavLst>
                                    </p:anim>
                                    <p:animScale>
                                      <p:cBhvr>
                                        <p:cTn id="19" dur="7">
                                          <p:stCondLst>
                                            <p:cond delay="162"/>
                                          </p:stCondLst>
                                        </p:cTn>
                                        <p:tgtEl>
                                          <p:spTgt spid="5123">
                                            <p:txEl>
                                              <p:pRg st="1" end="1"/>
                                            </p:txEl>
                                          </p:spTgt>
                                        </p:tgtEl>
                                      </p:cBhvr>
                                      <p:to x="100000" y="60000"/>
                                    </p:animScale>
                                    <p:animScale>
                                      <p:cBhvr>
                                        <p:cTn id="20" dur="41" decel="50000">
                                          <p:stCondLst>
                                            <p:cond delay="169"/>
                                          </p:stCondLst>
                                        </p:cTn>
                                        <p:tgtEl>
                                          <p:spTgt spid="5123">
                                            <p:txEl>
                                              <p:pRg st="1" end="1"/>
                                            </p:txEl>
                                          </p:spTgt>
                                        </p:tgtEl>
                                      </p:cBhvr>
                                      <p:to x="100000" y="100000"/>
                                    </p:animScale>
                                    <p:animScale>
                                      <p:cBhvr>
                                        <p:cTn id="21" dur="7">
                                          <p:stCondLst>
                                            <p:cond delay="328"/>
                                          </p:stCondLst>
                                        </p:cTn>
                                        <p:tgtEl>
                                          <p:spTgt spid="5123">
                                            <p:txEl>
                                              <p:pRg st="1" end="1"/>
                                            </p:txEl>
                                          </p:spTgt>
                                        </p:tgtEl>
                                      </p:cBhvr>
                                      <p:to x="100000" y="80000"/>
                                    </p:animScale>
                                    <p:animScale>
                                      <p:cBhvr>
                                        <p:cTn id="22" dur="41" decel="50000">
                                          <p:stCondLst>
                                            <p:cond delay="335"/>
                                          </p:stCondLst>
                                        </p:cTn>
                                        <p:tgtEl>
                                          <p:spTgt spid="5123">
                                            <p:txEl>
                                              <p:pRg st="1" end="1"/>
                                            </p:txEl>
                                          </p:spTgt>
                                        </p:tgtEl>
                                      </p:cBhvr>
                                      <p:to x="100000" y="100000"/>
                                    </p:animScale>
                                    <p:animScale>
                                      <p:cBhvr>
                                        <p:cTn id="23" dur="7">
                                          <p:stCondLst>
                                            <p:cond delay="410"/>
                                          </p:stCondLst>
                                        </p:cTn>
                                        <p:tgtEl>
                                          <p:spTgt spid="5123">
                                            <p:txEl>
                                              <p:pRg st="1" end="1"/>
                                            </p:txEl>
                                          </p:spTgt>
                                        </p:tgtEl>
                                      </p:cBhvr>
                                      <p:to x="100000" y="90000"/>
                                    </p:animScale>
                                    <p:animScale>
                                      <p:cBhvr>
                                        <p:cTn id="24" dur="41" decel="50000">
                                          <p:stCondLst>
                                            <p:cond delay="417"/>
                                          </p:stCondLst>
                                        </p:cTn>
                                        <p:tgtEl>
                                          <p:spTgt spid="5123">
                                            <p:txEl>
                                              <p:pRg st="1" end="1"/>
                                            </p:txEl>
                                          </p:spTgt>
                                        </p:tgtEl>
                                      </p:cBhvr>
                                      <p:to x="100000" y="100000"/>
                                    </p:animScale>
                                    <p:animScale>
                                      <p:cBhvr>
                                        <p:cTn id="25" dur="7">
                                          <p:stCondLst>
                                            <p:cond delay="452"/>
                                          </p:stCondLst>
                                        </p:cTn>
                                        <p:tgtEl>
                                          <p:spTgt spid="5123">
                                            <p:txEl>
                                              <p:pRg st="1" end="1"/>
                                            </p:txEl>
                                          </p:spTgt>
                                        </p:tgtEl>
                                      </p:cBhvr>
                                      <p:to x="100000" y="95000"/>
                                    </p:animScale>
                                    <p:animScale>
                                      <p:cBhvr>
                                        <p:cTn id="26" dur="41" decel="50000">
                                          <p:stCondLst>
                                            <p:cond delay="458"/>
                                          </p:stCondLst>
                                        </p:cTn>
                                        <p:tgtEl>
                                          <p:spTgt spid="5123">
                                            <p:txEl>
                                              <p:pRg st="1" end="1"/>
                                            </p:txEl>
                                          </p:spTgt>
                                        </p:tgtEl>
                                      </p:cBhvr>
                                      <p:to x="10000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5123">
                                            <p:txEl>
                                              <p:pRg st="2" end="2"/>
                                            </p:txEl>
                                          </p:spTgt>
                                        </p:tgtEl>
                                        <p:attrNameLst>
                                          <p:attrName>style.visibility</p:attrName>
                                        </p:attrNameLst>
                                      </p:cBhvr>
                                      <p:to>
                                        <p:strVal val="visible"/>
                                      </p:to>
                                    </p:set>
                                    <p:animEffect transition="in" filter="wipe(down)">
                                      <p:cBhvr>
                                        <p:cTn id="31" dur="145">
                                          <p:stCondLst>
                                            <p:cond delay="0"/>
                                          </p:stCondLst>
                                        </p:cTn>
                                        <p:tgtEl>
                                          <p:spTgt spid="5123">
                                            <p:txEl>
                                              <p:pRg st="2" end="2"/>
                                            </p:txEl>
                                          </p:spTgt>
                                        </p:tgtEl>
                                      </p:cBhvr>
                                    </p:animEffect>
                                    <p:anim calcmode="lin" valueType="num">
                                      <p:cBhvr>
                                        <p:cTn id="32" dur="456" tmFilter="0,0; 0.14,0.36; 0.43,0.73; 0.71,0.91; 1.0,1.0">
                                          <p:stCondLst>
                                            <p:cond delay="0"/>
                                          </p:stCondLst>
                                        </p:cTn>
                                        <p:tgtEl>
                                          <p:spTgt spid="5123">
                                            <p:txEl>
                                              <p:pRg st="2" end="2"/>
                                            </p:txEl>
                                          </p:spTgt>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5123">
                                            <p:txEl>
                                              <p:pRg st="2" end="2"/>
                                            </p:txEl>
                                          </p:spTgt>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5123">
                                            <p:txEl>
                                              <p:pRg st="2" end="2"/>
                                            </p:txEl>
                                          </p:spTgt>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5123">
                                            <p:txEl>
                                              <p:pRg st="2" end="2"/>
                                            </p:txEl>
                                          </p:spTgt>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5123">
                                            <p:txEl>
                                              <p:pRg st="2" end="2"/>
                                            </p:txEl>
                                          </p:spTgt>
                                        </p:tgtEl>
                                        <p:attrNameLst>
                                          <p:attrName>ppt_y</p:attrName>
                                        </p:attrNameLst>
                                      </p:cBhvr>
                                      <p:tavLst>
                                        <p:tav tm="0" fmla="#ppt_y-sin(pi*$)/81">
                                          <p:val>
                                            <p:fltVal val="0"/>
                                          </p:val>
                                        </p:tav>
                                        <p:tav tm="100000">
                                          <p:val>
                                            <p:fltVal val="1"/>
                                          </p:val>
                                        </p:tav>
                                      </p:tavLst>
                                    </p:anim>
                                    <p:animScale>
                                      <p:cBhvr>
                                        <p:cTn id="37" dur="7">
                                          <p:stCondLst>
                                            <p:cond delay="162"/>
                                          </p:stCondLst>
                                        </p:cTn>
                                        <p:tgtEl>
                                          <p:spTgt spid="5123">
                                            <p:txEl>
                                              <p:pRg st="2" end="2"/>
                                            </p:txEl>
                                          </p:spTgt>
                                        </p:tgtEl>
                                      </p:cBhvr>
                                      <p:to x="100000" y="60000"/>
                                    </p:animScale>
                                    <p:animScale>
                                      <p:cBhvr>
                                        <p:cTn id="38" dur="41" decel="50000">
                                          <p:stCondLst>
                                            <p:cond delay="169"/>
                                          </p:stCondLst>
                                        </p:cTn>
                                        <p:tgtEl>
                                          <p:spTgt spid="5123">
                                            <p:txEl>
                                              <p:pRg st="2" end="2"/>
                                            </p:txEl>
                                          </p:spTgt>
                                        </p:tgtEl>
                                      </p:cBhvr>
                                      <p:to x="100000" y="100000"/>
                                    </p:animScale>
                                    <p:animScale>
                                      <p:cBhvr>
                                        <p:cTn id="39" dur="7">
                                          <p:stCondLst>
                                            <p:cond delay="328"/>
                                          </p:stCondLst>
                                        </p:cTn>
                                        <p:tgtEl>
                                          <p:spTgt spid="5123">
                                            <p:txEl>
                                              <p:pRg st="2" end="2"/>
                                            </p:txEl>
                                          </p:spTgt>
                                        </p:tgtEl>
                                      </p:cBhvr>
                                      <p:to x="100000" y="80000"/>
                                    </p:animScale>
                                    <p:animScale>
                                      <p:cBhvr>
                                        <p:cTn id="40" dur="41" decel="50000">
                                          <p:stCondLst>
                                            <p:cond delay="335"/>
                                          </p:stCondLst>
                                        </p:cTn>
                                        <p:tgtEl>
                                          <p:spTgt spid="5123">
                                            <p:txEl>
                                              <p:pRg st="2" end="2"/>
                                            </p:txEl>
                                          </p:spTgt>
                                        </p:tgtEl>
                                      </p:cBhvr>
                                      <p:to x="100000" y="100000"/>
                                    </p:animScale>
                                    <p:animScale>
                                      <p:cBhvr>
                                        <p:cTn id="41" dur="7">
                                          <p:stCondLst>
                                            <p:cond delay="410"/>
                                          </p:stCondLst>
                                        </p:cTn>
                                        <p:tgtEl>
                                          <p:spTgt spid="5123">
                                            <p:txEl>
                                              <p:pRg st="2" end="2"/>
                                            </p:txEl>
                                          </p:spTgt>
                                        </p:tgtEl>
                                      </p:cBhvr>
                                      <p:to x="100000" y="90000"/>
                                    </p:animScale>
                                    <p:animScale>
                                      <p:cBhvr>
                                        <p:cTn id="42" dur="41" decel="50000">
                                          <p:stCondLst>
                                            <p:cond delay="417"/>
                                          </p:stCondLst>
                                        </p:cTn>
                                        <p:tgtEl>
                                          <p:spTgt spid="5123">
                                            <p:txEl>
                                              <p:pRg st="2" end="2"/>
                                            </p:txEl>
                                          </p:spTgt>
                                        </p:tgtEl>
                                      </p:cBhvr>
                                      <p:to x="100000" y="100000"/>
                                    </p:animScale>
                                    <p:animScale>
                                      <p:cBhvr>
                                        <p:cTn id="43" dur="7">
                                          <p:stCondLst>
                                            <p:cond delay="452"/>
                                          </p:stCondLst>
                                        </p:cTn>
                                        <p:tgtEl>
                                          <p:spTgt spid="5123">
                                            <p:txEl>
                                              <p:pRg st="2" end="2"/>
                                            </p:txEl>
                                          </p:spTgt>
                                        </p:tgtEl>
                                      </p:cBhvr>
                                      <p:to x="100000" y="95000"/>
                                    </p:animScale>
                                    <p:animScale>
                                      <p:cBhvr>
                                        <p:cTn id="44" dur="41" decel="50000">
                                          <p:stCondLst>
                                            <p:cond delay="458"/>
                                          </p:stCondLst>
                                        </p:cTn>
                                        <p:tgtEl>
                                          <p:spTgt spid="5123">
                                            <p:txEl>
                                              <p:pRg st="2" end="2"/>
                                            </p:txEl>
                                          </p:spTgt>
                                        </p:tgtEl>
                                      </p:cBhvr>
                                      <p:to x="100000" y="10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5123">
                                            <p:txEl>
                                              <p:pRg st="3" end="3"/>
                                            </p:txEl>
                                          </p:spTgt>
                                        </p:tgtEl>
                                        <p:attrNameLst>
                                          <p:attrName>style.visibility</p:attrName>
                                        </p:attrNameLst>
                                      </p:cBhvr>
                                      <p:to>
                                        <p:strVal val="visible"/>
                                      </p:to>
                                    </p:set>
                                    <p:animEffect transition="in" filter="wipe(down)">
                                      <p:cBhvr>
                                        <p:cTn id="49" dur="145">
                                          <p:stCondLst>
                                            <p:cond delay="0"/>
                                          </p:stCondLst>
                                        </p:cTn>
                                        <p:tgtEl>
                                          <p:spTgt spid="5123">
                                            <p:txEl>
                                              <p:pRg st="3" end="3"/>
                                            </p:txEl>
                                          </p:spTgt>
                                        </p:tgtEl>
                                      </p:cBhvr>
                                    </p:animEffect>
                                    <p:anim calcmode="lin" valueType="num">
                                      <p:cBhvr>
                                        <p:cTn id="50" dur="456" tmFilter="0,0; 0.14,0.36; 0.43,0.73; 0.71,0.91; 1.0,1.0">
                                          <p:stCondLst>
                                            <p:cond delay="0"/>
                                          </p:stCondLst>
                                        </p:cTn>
                                        <p:tgtEl>
                                          <p:spTgt spid="5123">
                                            <p:txEl>
                                              <p:pRg st="3" end="3"/>
                                            </p:txEl>
                                          </p:spTgt>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5123">
                                            <p:txEl>
                                              <p:pRg st="3" end="3"/>
                                            </p:txEl>
                                          </p:spTgt>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5123">
                                            <p:txEl>
                                              <p:pRg st="3" end="3"/>
                                            </p:txEl>
                                          </p:spTgt>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5123">
                                            <p:txEl>
                                              <p:pRg st="3" end="3"/>
                                            </p:txEl>
                                          </p:spTgt>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5123">
                                            <p:txEl>
                                              <p:pRg st="3" end="3"/>
                                            </p:txEl>
                                          </p:spTgt>
                                        </p:tgtEl>
                                        <p:attrNameLst>
                                          <p:attrName>ppt_y</p:attrName>
                                        </p:attrNameLst>
                                      </p:cBhvr>
                                      <p:tavLst>
                                        <p:tav tm="0" fmla="#ppt_y-sin(pi*$)/81">
                                          <p:val>
                                            <p:fltVal val="0"/>
                                          </p:val>
                                        </p:tav>
                                        <p:tav tm="100000">
                                          <p:val>
                                            <p:fltVal val="1"/>
                                          </p:val>
                                        </p:tav>
                                      </p:tavLst>
                                    </p:anim>
                                    <p:animScale>
                                      <p:cBhvr>
                                        <p:cTn id="55" dur="7">
                                          <p:stCondLst>
                                            <p:cond delay="162"/>
                                          </p:stCondLst>
                                        </p:cTn>
                                        <p:tgtEl>
                                          <p:spTgt spid="5123">
                                            <p:txEl>
                                              <p:pRg st="3" end="3"/>
                                            </p:txEl>
                                          </p:spTgt>
                                        </p:tgtEl>
                                      </p:cBhvr>
                                      <p:to x="100000" y="60000"/>
                                    </p:animScale>
                                    <p:animScale>
                                      <p:cBhvr>
                                        <p:cTn id="56" dur="41" decel="50000">
                                          <p:stCondLst>
                                            <p:cond delay="169"/>
                                          </p:stCondLst>
                                        </p:cTn>
                                        <p:tgtEl>
                                          <p:spTgt spid="5123">
                                            <p:txEl>
                                              <p:pRg st="3" end="3"/>
                                            </p:txEl>
                                          </p:spTgt>
                                        </p:tgtEl>
                                      </p:cBhvr>
                                      <p:to x="100000" y="100000"/>
                                    </p:animScale>
                                    <p:animScale>
                                      <p:cBhvr>
                                        <p:cTn id="57" dur="7">
                                          <p:stCondLst>
                                            <p:cond delay="328"/>
                                          </p:stCondLst>
                                        </p:cTn>
                                        <p:tgtEl>
                                          <p:spTgt spid="5123">
                                            <p:txEl>
                                              <p:pRg st="3" end="3"/>
                                            </p:txEl>
                                          </p:spTgt>
                                        </p:tgtEl>
                                      </p:cBhvr>
                                      <p:to x="100000" y="80000"/>
                                    </p:animScale>
                                    <p:animScale>
                                      <p:cBhvr>
                                        <p:cTn id="58" dur="41" decel="50000">
                                          <p:stCondLst>
                                            <p:cond delay="335"/>
                                          </p:stCondLst>
                                        </p:cTn>
                                        <p:tgtEl>
                                          <p:spTgt spid="5123">
                                            <p:txEl>
                                              <p:pRg st="3" end="3"/>
                                            </p:txEl>
                                          </p:spTgt>
                                        </p:tgtEl>
                                      </p:cBhvr>
                                      <p:to x="100000" y="100000"/>
                                    </p:animScale>
                                    <p:animScale>
                                      <p:cBhvr>
                                        <p:cTn id="59" dur="7">
                                          <p:stCondLst>
                                            <p:cond delay="410"/>
                                          </p:stCondLst>
                                        </p:cTn>
                                        <p:tgtEl>
                                          <p:spTgt spid="5123">
                                            <p:txEl>
                                              <p:pRg st="3" end="3"/>
                                            </p:txEl>
                                          </p:spTgt>
                                        </p:tgtEl>
                                      </p:cBhvr>
                                      <p:to x="100000" y="90000"/>
                                    </p:animScale>
                                    <p:animScale>
                                      <p:cBhvr>
                                        <p:cTn id="60" dur="41" decel="50000">
                                          <p:stCondLst>
                                            <p:cond delay="417"/>
                                          </p:stCondLst>
                                        </p:cTn>
                                        <p:tgtEl>
                                          <p:spTgt spid="5123">
                                            <p:txEl>
                                              <p:pRg st="3" end="3"/>
                                            </p:txEl>
                                          </p:spTgt>
                                        </p:tgtEl>
                                      </p:cBhvr>
                                      <p:to x="100000" y="100000"/>
                                    </p:animScale>
                                    <p:animScale>
                                      <p:cBhvr>
                                        <p:cTn id="61" dur="7">
                                          <p:stCondLst>
                                            <p:cond delay="452"/>
                                          </p:stCondLst>
                                        </p:cTn>
                                        <p:tgtEl>
                                          <p:spTgt spid="5123">
                                            <p:txEl>
                                              <p:pRg st="3" end="3"/>
                                            </p:txEl>
                                          </p:spTgt>
                                        </p:tgtEl>
                                      </p:cBhvr>
                                      <p:to x="100000" y="95000"/>
                                    </p:animScale>
                                    <p:animScale>
                                      <p:cBhvr>
                                        <p:cTn id="62" dur="41" decel="50000">
                                          <p:stCondLst>
                                            <p:cond delay="458"/>
                                          </p:stCondLst>
                                        </p:cTn>
                                        <p:tgtEl>
                                          <p:spTgt spid="5123">
                                            <p:txEl>
                                              <p:pRg st="3" end="3"/>
                                            </p:txEl>
                                          </p:spTgt>
                                        </p:tgtEl>
                                      </p:cBhvr>
                                      <p:to x="100000" y="100000"/>
                                    </p:animScale>
                                  </p:childTnLst>
                                </p:cTn>
                              </p:par>
                            </p:childTnLst>
                          </p:cTn>
                        </p:par>
                      </p:childTnLst>
                    </p:cTn>
                  </p:par>
                  <p:par>
                    <p:cTn id="63" fill="hold" nodeType="clickPar">
                      <p:stCondLst>
                        <p:cond delay="indefinite"/>
                      </p:stCondLst>
                      <p:childTnLst>
                        <p:par>
                          <p:cTn id="64" fill="hold" nodeType="withGroup">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5123">
                                            <p:txEl>
                                              <p:pRg st="4" end="4"/>
                                            </p:txEl>
                                          </p:spTgt>
                                        </p:tgtEl>
                                        <p:attrNameLst>
                                          <p:attrName>style.visibility</p:attrName>
                                        </p:attrNameLst>
                                      </p:cBhvr>
                                      <p:to>
                                        <p:strVal val="visible"/>
                                      </p:to>
                                    </p:set>
                                    <p:animEffect transition="in" filter="wipe(down)">
                                      <p:cBhvr>
                                        <p:cTn id="67" dur="145">
                                          <p:stCondLst>
                                            <p:cond delay="0"/>
                                          </p:stCondLst>
                                        </p:cTn>
                                        <p:tgtEl>
                                          <p:spTgt spid="5123">
                                            <p:txEl>
                                              <p:pRg st="4" end="4"/>
                                            </p:txEl>
                                          </p:spTgt>
                                        </p:tgtEl>
                                      </p:cBhvr>
                                    </p:animEffect>
                                    <p:anim calcmode="lin" valueType="num">
                                      <p:cBhvr>
                                        <p:cTn id="68" dur="456" tmFilter="0,0; 0.14,0.36; 0.43,0.73; 0.71,0.91; 1.0,1.0">
                                          <p:stCondLst>
                                            <p:cond delay="0"/>
                                          </p:stCondLst>
                                        </p:cTn>
                                        <p:tgtEl>
                                          <p:spTgt spid="5123">
                                            <p:txEl>
                                              <p:pRg st="4" end="4"/>
                                            </p:txEl>
                                          </p:spTgt>
                                        </p:tgtEl>
                                        <p:attrNameLst>
                                          <p:attrName>ppt_x</p:attrName>
                                        </p:attrNameLst>
                                      </p:cBhvr>
                                      <p:tavLst>
                                        <p:tav tm="0">
                                          <p:val>
                                            <p:strVal val="#ppt_x-0.25"/>
                                          </p:val>
                                        </p:tav>
                                        <p:tav tm="100000">
                                          <p:val>
                                            <p:strVal val="#ppt_x"/>
                                          </p:val>
                                        </p:tav>
                                      </p:tavLst>
                                    </p:anim>
                                    <p:anim calcmode="lin" valueType="num">
                                      <p:cBhvr>
                                        <p:cTn id="69" dur="166" tmFilter="0.0,0.0; 0.25,0.07; 0.50,0.2; 0.75,0.467; 1.0,1.0">
                                          <p:stCondLst>
                                            <p:cond delay="0"/>
                                          </p:stCondLst>
                                        </p:cTn>
                                        <p:tgtEl>
                                          <p:spTgt spid="5123">
                                            <p:txEl>
                                              <p:pRg st="4" end="4"/>
                                            </p:txEl>
                                          </p:spTgt>
                                        </p:tgtEl>
                                        <p:attrNameLst>
                                          <p:attrName>ppt_y</p:attrName>
                                        </p:attrNameLst>
                                      </p:cBhvr>
                                      <p:tavLst>
                                        <p:tav tm="0" fmla="#ppt_y-sin(pi*$)/3">
                                          <p:val>
                                            <p:fltVal val="0.5"/>
                                          </p:val>
                                        </p:tav>
                                        <p:tav tm="100000">
                                          <p:val>
                                            <p:fltVal val="1"/>
                                          </p:val>
                                        </p:tav>
                                      </p:tavLst>
                                    </p:anim>
                                    <p:anim calcmode="lin" valueType="num">
                                      <p:cBhvr>
                                        <p:cTn id="70" dur="166" tmFilter="0, 0; 0.125,0.2665; 0.25,0.4; 0.375,0.465; 0.5,0.5;  0.625,0.535; 0.75,0.6; 0.875,0.7335; 1,1">
                                          <p:stCondLst>
                                            <p:cond delay="166"/>
                                          </p:stCondLst>
                                        </p:cTn>
                                        <p:tgtEl>
                                          <p:spTgt spid="5123">
                                            <p:txEl>
                                              <p:pRg st="4" end="4"/>
                                            </p:txEl>
                                          </p:spTgt>
                                        </p:tgtEl>
                                        <p:attrNameLst>
                                          <p:attrName>ppt_y</p:attrName>
                                        </p:attrNameLst>
                                      </p:cBhvr>
                                      <p:tavLst>
                                        <p:tav tm="0" fmla="#ppt_y-sin(pi*$)/9">
                                          <p:val>
                                            <p:fltVal val="0"/>
                                          </p:val>
                                        </p:tav>
                                        <p:tav tm="100000">
                                          <p:val>
                                            <p:fltVal val="1"/>
                                          </p:val>
                                        </p:tav>
                                      </p:tavLst>
                                    </p:anim>
                                    <p:anim calcmode="lin" valueType="num">
                                      <p:cBhvr>
                                        <p:cTn id="71" dur="83" tmFilter="0, 0; 0.125,0.2665; 0.25,0.4; 0.375,0.465; 0.5,0.5;  0.625,0.535; 0.75,0.6; 0.875,0.7335; 1,1">
                                          <p:stCondLst>
                                            <p:cond delay="331"/>
                                          </p:stCondLst>
                                        </p:cTn>
                                        <p:tgtEl>
                                          <p:spTgt spid="5123">
                                            <p:txEl>
                                              <p:pRg st="4" end="4"/>
                                            </p:txEl>
                                          </p:spTgt>
                                        </p:tgtEl>
                                        <p:attrNameLst>
                                          <p:attrName>ppt_y</p:attrName>
                                        </p:attrNameLst>
                                      </p:cBhvr>
                                      <p:tavLst>
                                        <p:tav tm="0" fmla="#ppt_y-sin(pi*$)/27">
                                          <p:val>
                                            <p:fltVal val="0"/>
                                          </p:val>
                                        </p:tav>
                                        <p:tav tm="100000">
                                          <p:val>
                                            <p:fltVal val="1"/>
                                          </p:val>
                                        </p:tav>
                                      </p:tavLst>
                                    </p:anim>
                                    <p:anim calcmode="lin" valueType="num">
                                      <p:cBhvr>
                                        <p:cTn id="72" dur="41" tmFilter="0, 0; 0.125,0.2665; 0.25,0.4; 0.375,0.465; 0.5,0.5;  0.625,0.535; 0.75,0.6; 0.875,0.7335; 1,1">
                                          <p:stCondLst>
                                            <p:cond delay="414"/>
                                          </p:stCondLst>
                                        </p:cTn>
                                        <p:tgtEl>
                                          <p:spTgt spid="5123">
                                            <p:txEl>
                                              <p:pRg st="4" end="4"/>
                                            </p:txEl>
                                          </p:spTgt>
                                        </p:tgtEl>
                                        <p:attrNameLst>
                                          <p:attrName>ppt_y</p:attrName>
                                        </p:attrNameLst>
                                      </p:cBhvr>
                                      <p:tavLst>
                                        <p:tav tm="0" fmla="#ppt_y-sin(pi*$)/81">
                                          <p:val>
                                            <p:fltVal val="0"/>
                                          </p:val>
                                        </p:tav>
                                        <p:tav tm="100000">
                                          <p:val>
                                            <p:fltVal val="1"/>
                                          </p:val>
                                        </p:tav>
                                      </p:tavLst>
                                    </p:anim>
                                    <p:animScale>
                                      <p:cBhvr>
                                        <p:cTn id="73" dur="7">
                                          <p:stCondLst>
                                            <p:cond delay="162"/>
                                          </p:stCondLst>
                                        </p:cTn>
                                        <p:tgtEl>
                                          <p:spTgt spid="5123">
                                            <p:txEl>
                                              <p:pRg st="4" end="4"/>
                                            </p:txEl>
                                          </p:spTgt>
                                        </p:tgtEl>
                                      </p:cBhvr>
                                      <p:to x="100000" y="60000"/>
                                    </p:animScale>
                                    <p:animScale>
                                      <p:cBhvr>
                                        <p:cTn id="74" dur="41" decel="50000">
                                          <p:stCondLst>
                                            <p:cond delay="169"/>
                                          </p:stCondLst>
                                        </p:cTn>
                                        <p:tgtEl>
                                          <p:spTgt spid="5123">
                                            <p:txEl>
                                              <p:pRg st="4" end="4"/>
                                            </p:txEl>
                                          </p:spTgt>
                                        </p:tgtEl>
                                      </p:cBhvr>
                                      <p:to x="100000" y="100000"/>
                                    </p:animScale>
                                    <p:animScale>
                                      <p:cBhvr>
                                        <p:cTn id="75" dur="7">
                                          <p:stCondLst>
                                            <p:cond delay="328"/>
                                          </p:stCondLst>
                                        </p:cTn>
                                        <p:tgtEl>
                                          <p:spTgt spid="5123">
                                            <p:txEl>
                                              <p:pRg st="4" end="4"/>
                                            </p:txEl>
                                          </p:spTgt>
                                        </p:tgtEl>
                                      </p:cBhvr>
                                      <p:to x="100000" y="80000"/>
                                    </p:animScale>
                                    <p:animScale>
                                      <p:cBhvr>
                                        <p:cTn id="76" dur="41" decel="50000">
                                          <p:stCondLst>
                                            <p:cond delay="335"/>
                                          </p:stCondLst>
                                        </p:cTn>
                                        <p:tgtEl>
                                          <p:spTgt spid="5123">
                                            <p:txEl>
                                              <p:pRg st="4" end="4"/>
                                            </p:txEl>
                                          </p:spTgt>
                                        </p:tgtEl>
                                      </p:cBhvr>
                                      <p:to x="100000" y="100000"/>
                                    </p:animScale>
                                    <p:animScale>
                                      <p:cBhvr>
                                        <p:cTn id="77" dur="7">
                                          <p:stCondLst>
                                            <p:cond delay="410"/>
                                          </p:stCondLst>
                                        </p:cTn>
                                        <p:tgtEl>
                                          <p:spTgt spid="5123">
                                            <p:txEl>
                                              <p:pRg st="4" end="4"/>
                                            </p:txEl>
                                          </p:spTgt>
                                        </p:tgtEl>
                                      </p:cBhvr>
                                      <p:to x="100000" y="90000"/>
                                    </p:animScale>
                                    <p:animScale>
                                      <p:cBhvr>
                                        <p:cTn id="78" dur="41" decel="50000">
                                          <p:stCondLst>
                                            <p:cond delay="417"/>
                                          </p:stCondLst>
                                        </p:cTn>
                                        <p:tgtEl>
                                          <p:spTgt spid="5123">
                                            <p:txEl>
                                              <p:pRg st="4" end="4"/>
                                            </p:txEl>
                                          </p:spTgt>
                                        </p:tgtEl>
                                      </p:cBhvr>
                                      <p:to x="100000" y="100000"/>
                                    </p:animScale>
                                    <p:animScale>
                                      <p:cBhvr>
                                        <p:cTn id="79" dur="7">
                                          <p:stCondLst>
                                            <p:cond delay="452"/>
                                          </p:stCondLst>
                                        </p:cTn>
                                        <p:tgtEl>
                                          <p:spTgt spid="5123">
                                            <p:txEl>
                                              <p:pRg st="4" end="4"/>
                                            </p:txEl>
                                          </p:spTgt>
                                        </p:tgtEl>
                                      </p:cBhvr>
                                      <p:to x="100000" y="95000"/>
                                    </p:animScale>
                                    <p:animScale>
                                      <p:cBhvr>
                                        <p:cTn id="80" dur="41" decel="50000">
                                          <p:stCondLst>
                                            <p:cond delay="458"/>
                                          </p:stCondLst>
                                        </p:cTn>
                                        <p:tgtEl>
                                          <p:spTgt spid="5123">
                                            <p:txEl>
                                              <p:pRg st="4" end="4"/>
                                            </p:txEl>
                                          </p:spTgt>
                                        </p:tgtEl>
                                      </p:cBhvr>
                                      <p:to x="100000" y="100000"/>
                                    </p:animScale>
                                  </p:childTnLst>
                                </p:cTn>
                              </p:par>
                            </p:childTnLst>
                          </p:cTn>
                        </p:par>
                      </p:childTnLst>
                    </p:cTn>
                  </p:par>
                  <p:par>
                    <p:cTn id="81" fill="hold" nodeType="clickPar">
                      <p:stCondLst>
                        <p:cond delay="indefinite"/>
                      </p:stCondLst>
                      <p:childTnLst>
                        <p:par>
                          <p:cTn id="82" fill="hold" nodeType="withGroup">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5123">
                                            <p:txEl>
                                              <p:pRg st="5" end="5"/>
                                            </p:txEl>
                                          </p:spTgt>
                                        </p:tgtEl>
                                        <p:attrNameLst>
                                          <p:attrName>style.visibility</p:attrName>
                                        </p:attrNameLst>
                                      </p:cBhvr>
                                      <p:to>
                                        <p:strVal val="visible"/>
                                      </p:to>
                                    </p:set>
                                    <p:animEffect transition="in" filter="wipe(down)">
                                      <p:cBhvr>
                                        <p:cTn id="85" dur="145">
                                          <p:stCondLst>
                                            <p:cond delay="0"/>
                                          </p:stCondLst>
                                        </p:cTn>
                                        <p:tgtEl>
                                          <p:spTgt spid="5123">
                                            <p:txEl>
                                              <p:pRg st="5" end="5"/>
                                            </p:txEl>
                                          </p:spTgt>
                                        </p:tgtEl>
                                      </p:cBhvr>
                                    </p:animEffect>
                                    <p:anim calcmode="lin" valueType="num">
                                      <p:cBhvr>
                                        <p:cTn id="86" dur="456" tmFilter="0,0; 0.14,0.36; 0.43,0.73; 0.71,0.91; 1.0,1.0">
                                          <p:stCondLst>
                                            <p:cond delay="0"/>
                                          </p:stCondLst>
                                        </p:cTn>
                                        <p:tgtEl>
                                          <p:spTgt spid="5123">
                                            <p:txEl>
                                              <p:pRg st="5" end="5"/>
                                            </p:txEl>
                                          </p:spTgt>
                                        </p:tgtEl>
                                        <p:attrNameLst>
                                          <p:attrName>ppt_x</p:attrName>
                                        </p:attrNameLst>
                                      </p:cBhvr>
                                      <p:tavLst>
                                        <p:tav tm="0">
                                          <p:val>
                                            <p:strVal val="#ppt_x-0.25"/>
                                          </p:val>
                                        </p:tav>
                                        <p:tav tm="100000">
                                          <p:val>
                                            <p:strVal val="#ppt_x"/>
                                          </p:val>
                                        </p:tav>
                                      </p:tavLst>
                                    </p:anim>
                                    <p:anim calcmode="lin" valueType="num">
                                      <p:cBhvr>
                                        <p:cTn id="87" dur="166" tmFilter="0.0,0.0; 0.25,0.07; 0.50,0.2; 0.75,0.467; 1.0,1.0">
                                          <p:stCondLst>
                                            <p:cond delay="0"/>
                                          </p:stCondLst>
                                        </p:cTn>
                                        <p:tgtEl>
                                          <p:spTgt spid="5123">
                                            <p:txEl>
                                              <p:pRg st="5" end="5"/>
                                            </p:txEl>
                                          </p:spTgt>
                                        </p:tgtEl>
                                        <p:attrNameLst>
                                          <p:attrName>ppt_y</p:attrName>
                                        </p:attrNameLst>
                                      </p:cBhvr>
                                      <p:tavLst>
                                        <p:tav tm="0" fmla="#ppt_y-sin(pi*$)/3">
                                          <p:val>
                                            <p:fltVal val="0.5"/>
                                          </p:val>
                                        </p:tav>
                                        <p:tav tm="100000">
                                          <p:val>
                                            <p:fltVal val="1"/>
                                          </p:val>
                                        </p:tav>
                                      </p:tavLst>
                                    </p:anim>
                                    <p:anim calcmode="lin" valueType="num">
                                      <p:cBhvr>
                                        <p:cTn id="88" dur="166" tmFilter="0, 0; 0.125,0.2665; 0.25,0.4; 0.375,0.465; 0.5,0.5;  0.625,0.535; 0.75,0.6; 0.875,0.7335; 1,1">
                                          <p:stCondLst>
                                            <p:cond delay="166"/>
                                          </p:stCondLst>
                                        </p:cTn>
                                        <p:tgtEl>
                                          <p:spTgt spid="5123">
                                            <p:txEl>
                                              <p:pRg st="5" end="5"/>
                                            </p:txEl>
                                          </p:spTgt>
                                        </p:tgtEl>
                                        <p:attrNameLst>
                                          <p:attrName>ppt_y</p:attrName>
                                        </p:attrNameLst>
                                      </p:cBhvr>
                                      <p:tavLst>
                                        <p:tav tm="0" fmla="#ppt_y-sin(pi*$)/9">
                                          <p:val>
                                            <p:fltVal val="0"/>
                                          </p:val>
                                        </p:tav>
                                        <p:tav tm="100000">
                                          <p:val>
                                            <p:fltVal val="1"/>
                                          </p:val>
                                        </p:tav>
                                      </p:tavLst>
                                    </p:anim>
                                    <p:anim calcmode="lin" valueType="num">
                                      <p:cBhvr>
                                        <p:cTn id="89" dur="83" tmFilter="0, 0; 0.125,0.2665; 0.25,0.4; 0.375,0.465; 0.5,0.5;  0.625,0.535; 0.75,0.6; 0.875,0.7335; 1,1">
                                          <p:stCondLst>
                                            <p:cond delay="331"/>
                                          </p:stCondLst>
                                        </p:cTn>
                                        <p:tgtEl>
                                          <p:spTgt spid="5123">
                                            <p:txEl>
                                              <p:pRg st="5" end="5"/>
                                            </p:txEl>
                                          </p:spTgt>
                                        </p:tgtEl>
                                        <p:attrNameLst>
                                          <p:attrName>ppt_y</p:attrName>
                                        </p:attrNameLst>
                                      </p:cBhvr>
                                      <p:tavLst>
                                        <p:tav tm="0" fmla="#ppt_y-sin(pi*$)/27">
                                          <p:val>
                                            <p:fltVal val="0"/>
                                          </p:val>
                                        </p:tav>
                                        <p:tav tm="100000">
                                          <p:val>
                                            <p:fltVal val="1"/>
                                          </p:val>
                                        </p:tav>
                                      </p:tavLst>
                                    </p:anim>
                                    <p:anim calcmode="lin" valueType="num">
                                      <p:cBhvr>
                                        <p:cTn id="90" dur="41" tmFilter="0, 0; 0.125,0.2665; 0.25,0.4; 0.375,0.465; 0.5,0.5;  0.625,0.535; 0.75,0.6; 0.875,0.7335; 1,1">
                                          <p:stCondLst>
                                            <p:cond delay="414"/>
                                          </p:stCondLst>
                                        </p:cTn>
                                        <p:tgtEl>
                                          <p:spTgt spid="5123">
                                            <p:txEl>
                                              <p:pRg st="5" end="5"/>
                                            </p:txEl>
                                          </p:spTgt>
                                        </p:tgtEl>
                                        <p:attrNameLst>
                                          <p:attrName>ppt_y</p:attrName>
                                        </p:attrNameLst>
                                      </p:cBhvr>
                                      <p:tavLst>
                                        <p:tav tm="0" fmla="#ppt_y-sin(pi*$)/81">
                                          <p:val>
                                            <p:fltVal val="0"/>
                                          </p:val>
                                        </p:tav>
                                        <p:tav tm="100000">
                                          <p:val>
                                            <p:fltVal val="1"/>
                                          </p:val>
                                        </p:tav>
                                      </p:tavLst>
                                    </p:anim>
                                    <p:animScale>
                                      <p:cBhvr>
                                        <p:cTn id="91" dur="7">
                                          <p:stCondLst>
                                            <p:cond delay="162"/>
                                          </p:stCondLst>
                                        </p:cTn>
                                        <p:tgtEl>
                                          <p:spTgt spid="5123">
                                            <p:txEl>
                                              <p:pRg st="5" end="5"/>
                                            </p:txEl>
                                          </p:spTgt>
                                        </p:tgtEl>
                                      </p:cBhvr>
                                      <p:to x="100000" y="60000"/>
                                    </p:animScale>
                                    <p:animScale>
                                      <p:cBhvr>
                                        <p:cTn id="92" dur="41" decel="50000">
                                          <p:stCondLst>
                                            <p:cond delay="169"/>
                                          </p:stCondLst>
                                        </p:cTn>
                                        <p:tgtEl>
                                          <p:spTgt spid="5123">
                                            <p:txEl>
                                              <p:pRg st="5" end="5"/>
                                            </p:txEl>
                                          </p:spTgt>
                                        </p:tgtEl>
                                      </p:cBhvr>
                                      <p:to x="100000" y="100000"/>
                                    </p:animScale>
                                    <p:animScale>
                                      <p:cBhvr>
                                        <p:cTn id="93" dur="7">
                                          <p:stCondLst>
                                            <p:cond delay="328"/>
                                          </p:stCondLst>
                                        </p:cTn>
                                        <p:tgtEl>
                                          <p:spTgt spid="5123">
                                            <p:txEl>
                                              <p:pRg st="5" end="5"/>
                                            </p:txEl>
                                          </p:spTgt>
                                        </p:tgtEl>
                                      </p:cBhvr>
                                      <p:to x="100000" y="80000"/>
                                    </p:animScale>
                                    <p:animScale>
                                      <p:cBhvr>
                                        <p:cTn id="94" dur="41" decel="50000">
                                          <p:stCondLst>
                                            <p:cond delay="335"/>
                                          </p:stCondLst>
                                        </p:cTn>
                                        <p:tgtEl>
                                          <p:spTgt spid="5123">
                                            <p:txEl>
                                              <p:pRg st="5" end="5"/>
                                            </p:txEl>
                                          </p:spTgt>
                                        </p:tgtEl>
                                      </p:cBhvr>
                                      <p:to x="100000" y="100000"/>
                                    </p:animScale>
                                    <p:animScale>
                                      <p:cBhvr>
                                        <p:cTn id="95" dur="7">
                                          <p:stCondLst>
                                            <p:cond delay="410"/>
                                          </p:stCondLst>
                                        </p:cTn>
                                        <p:tgtEl>
                                          <p:spTgt spid="5123">
                                            <p:txEl>
                                              <p:pRg st="5" end="5"/>
                                            </p:txEl>
                                          </p:spTgt>
                                        </p:tgtEl>
                                      </p:cBhvr>
                                      <p:to x="100000" y="90000"/>
                                    </p:animScale>
                                    <p:animScale>
                                      <p:cBhvr>
                                        <p:cTn id="96" dur="41" decel="50000">
                                          <p:stCondLst>
                                            <p:cond delay="417"/>
                                          </p:stCondLst>
                                        </p:cTn>
                                        <p:tgtEl>
                                          <p:spTgt spid="5123">
                                            <p:txEl>
                                              <p:pRg st="5" end="5"/>
                                            </p:txEl>
                                          </p:spTgt>
                                        </p:tgtEl>
                                      </p:cBhvr>
                                      <p:to x="100000" y="100000"/>
                                    </p:animScale>
                                    <p:animScale>
                                      <p:cBhvr>
                                        <p:cTn id="97" dur="7">
                                          <p:stCondLst>
                                            <p:cond delay="452"/>
                                          </p:stCondLst>
                                        </p:cTn>
                                        <p:tgtEl>
                                          <p:spTgt spid="5123">
                                            <p:txEl>
                                              <p:pRg st="5" end="5"/>
                                            </p:txEl>
                                          </p:spTgt>
                                        </p:tgtEl>
                                      </p:cBhvr>
                                      <p:to x="100000" y="95000"/>
                                    </p:animScale>
                                    <p:animScale>
                                      <p:cBhvr>
                                        <p:cTn id="98" dur="41" decel="50000">
                                          <p:stCondLst>
                                            <p:cond delay="458"/>
                                          </p:stCondLst>
                                        </p:cTn>
                                        <p:tgtEl>
                                          <p:spTgt spid="5123">
                                            <p:txEl>
                                              <p:pRg st="5" end="5"/>
                                            </p:txEl>
                                          </p:spTgt>
                                        </p:tgtEl>
                                      </p:cBhvr>
                                      <p:to x="100000" y="100000"/>
                                    </p:animScale>
                                  </p:childTnLst>
                                </p:cTn>
                              </p:par>
                            </p:childTnLst>
                          </p:cTn>
                        </p:par>
                      </p:childTnLst>
                    </p:cTn>
                  </p:par>
                  <p:par>
                    <p:cTn id="99" fill="hold" nodeType="clickPar">
                      <p:stCondLst>
                        <p:cond delay="indefinite"/>
                      </p:stCondLst>
                      <p:childTnLst>
                        <p:par>
                          <p:cTn id="100" fill="hold" nodeType="withGroup">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5123">
                                            <p:txEl>
                                              <p:pRg st="6" end="6"/>
                                            </p:txEl>
                                          </p:spTgt>
                                        </p:tgtEl>
                                        <p:attrNameLst>
                                          <p:attrName>style.visibility</p:attrName>
                                        </p:attrNameLst>
                                      </p:cBhvr>
                                      <p:to>
                                        <p:strVal val="visible"/>
                                      </p:to>
                                    </p:set>
                                    <p:animEffect transition="in" filter="wipe(down)">
                                      <p:cBhvr>
                                        <p:cTn id="103" dur="145">
                                          <p:stCondLst>
                                            <p:cond delay="0"/>
                                          </p:stCondLst>
                                        </p:cTn>
                                        <p:tgtEl>
                                          <p:spTgt spid="5123">
                                            <p:txEl>
                                              <p:pRg st="6" end="6"/>
                                            </p:txEl>
                                          </p:spTgt>
                                        </p:tgtEl>
                                      </p:cBhvr>
                                    </p:animEffect>
                                    <p:anim calcmode="lin" valueType="num">
                                      <p:cBhvr>
                                        <p:cTn id="104" dur="456" tmFilter="0,0; 0.14,0.36; 0.43,0.73; 0.71,0.91; 1.0,1.0">
                                          <p:stCondLst>
                                            <p:cond delay="0"/>
                                          </p:stCondLst>
                                        </p:cTn>
                                        <p:tgtEl>
                                          <p:spTgt spid="5123">
                                            <p:txEl>
                                              <p:pRg st="6" end="6"/>
                                            </p:txEl>
                                          </p:spTgt>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5123">
                                            <p:txEl>
                                              <p:pRg st="6" end="6"/>
                                            </p:txEl>
                                          </p:spTgt>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5123">
                                            <p:txEl>
                                              <p:pRg st="6" end="6"/>
                                            </p:txEl>
                                          </p:spTgt>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5123">
                                            <p:txEl>
                                              <p:pRg st="6" end="6"/>
                                            </p:txEl>
                                          </p:spTgt>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5123">
                                            <p:txEl>
                                              <p:pRg st="6" end="6"/>
                                            </p:txEl>
                                          </p:spTgt>
                                        </p:tgtEl>
                                        <p:attrNameLst>
                                          <p:attrName>ppt_y</p:attrName>
                                        </p:attrNameLst>
                                      </p:cBhvr>
                                      <p:tavLst>
                                        <p:tav tm="0" fmla="#ppt_y-sin(pi*$)/81">
                                          <p:val>
                                            <p:fltVal val="0"/>
                                          </p:val>
                                        </p:tav>
                                        <p:tav tm="100000">
                                          <p:val>
                                            <p:fltVal val="1"/>
                                          </p:val>
                                        </p:tav>
                                      </p:tavLst>
                                    </p:anim>
                                    <p:animScale>
                                      <p:cBhvr>
                                        <p:cTn id="109" dur="7">
                                          <p:stCondLst>
                                            <p:cond delay="162"/>
                                          </p:stCondLst>
                                        </p:cTn>
                                        <p:tgtEl>
                                          <p:spTgt spid="5123">
                                            <p:txEl>
                                              <p:pRg st="6" end="6"/>
                                            </p:txEl>
                                          </p:spTgt>
                                        </p:tgtEl>
                                      </p:cBhvr>
                                      <p:to x="100000" y="60000"/>
                                    </p:animScale>
                                    <p:animScale>
                                      <p:cBhvr>
                                        <p:cTn id="110" dur="41" decel="50000">
                                          <p:stCondLst>
                                            <p:cond delay="169"/>
                                          </p:stCondLst>
                                        </p:cTn>
                                        <p:tgtEl>
                                          <p:spTgt spid="5123">
                                            <p:txEl>
                                              <p:pRg st="6" end="6"/>
                                            </p:txEl>
                                          </p:spTgt>
                                        </p:tgtEl>
                                      </p:cBhvr>
                                      <p:to x="100000" y="100000"/>
                                    </p:animScale>
                                    <p:animScale>
                                      <p:cBhvr>
                                        <p:cTn id="111" dur="7">
                                          <p:stCondLst>
                                            <p:cond delay="328"/>
                                          </p:stCondLst>
                                        </p:cTn>
                                        <p:tgtEl>
                                          <p:spTgt spid="5123">
                                            <p:txEl>
                                              <p:pRg st="6" end="6"/>
                                            </p:txEl>
                                          </p:spTgt>
                                        </p:tgtEl>
                                      </p:cBhvr>
                                      <p:to x="100000" y="80000"/>
                                    </p:animScale>
                                    <p:animScale>
                                      <p:cBhvr>
                                        <p:cTn id="112" dur="41" decel="50000">
                                          <p:stCondLst>
                                            <p:cond delay="335"/>
                                          </p:stCondLst>
                                        </p:cTn>
                                        <p:tgtEl>
                                          <p:spTgt spid="5123">
                                            <p:txEl>
                                              <p:pRg st="6" end="6"/>
                                            </p:txEl>
                                          </p:spTgt>
                                        </p:tgtEl>
                                      </p:cBhvr>
                                      <p:to x="100000" y="100000"/>
                                    </p:animScale>
                                    <p:animScale>
                                      <p:cBhvr>
                                        <p:cTn id="113" dur="7">
                                          <p:stCondLst>
                                            <p:cond delay="410"/>
                                          </p:stCondLst>
                                        </p:cTn>
                                        <p:tgtEl>
                                          <p:spTgt spid="5123">
                                            <p:txEl>
                                              <p:pRg st="6" end="6"/>
                                            </p:txEl>
                                          </p:spTgt>
                                        </p:tgtEl>
                                      </p:cBhvr>
                                      <p:to x="100000" y="90000"/>
                                    </p:animScale>
                                    <p:animScale>
                                      <p:cBhvr>
                                        <p:cTn id="114" dur="41" decel="50000">
                                          <p:stCondLst>
                                            <p:cond delay="417"/>
                                          </p:stCondLst>
                                        </p:cTn>
                                        <p:tgtEl>
                                          <p:spTgt spid="5123">
                                            <p:txEl>
                                              <p:pRg st="6" end="6"/>
                                            </p:txEl>
                                          </p:spTgt>
                                        </p:tgtEl>
                                      </p:cBhvr>
                                      <p:to x="100000" y="100000"/>
                                    </p:animScale>
                                    <p:animScale>
                                      <p:cBhvr>
                                        <p:cTn id="115" dur="7">
                                          <p:stCondLst>
                                            <p:cond delay="452"/>
                                          </p:stCondLst>
                                        </p:cTn>
                                        <p:tgtEl>
                                          <p:spTgt spid="5123">
                                            <p:txEl>
                                              <p:pRg st="6" end="6"/>
                                            </p:txEl>
                                          </p:spTgt>
                                        </p:tgtEl>
                                      </p:cBhvr>
                                      <p:to x="100000" y="95000"/>
                                    </p:animScale>
                                    <p:animScale>
                                      <p:cBhvr>
                                        <p:cTn id="116" dur="41" decel="50000">
                                          <p:stCondLst>
                                            <p:cond delay="458"/>
                                          </p:stCondLst>
                                        </p:cTn>
                                        <p:tgtEl>
                                          <p:spTgt spid="5123">
                                            <p:txEl>
                                              <p:pRg st="6" end="6"/>
                                            </p:txEl>
                                          </p:spTgt>
                                        </p:tgtEl>
                                      </p:cBhvr>
                                      <p:to x="100000" y="100000"/>
                                    </p:animScale>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5123">
                                            <p:txEl>
                                              <p:pRg st="7" end="7"/>
                                            </p:txEl>
                                          </p:spTgt>
                                        </p:tgtEl>
                                        <p:attrNameLst>
                                          <p:attrName>style.visibility</p:attrName>
                                        </p:attrNameLst>
                                      </p:cBhvr>
                                      <p:to>
                                        <p:strVal val="visible"/>
                                      </p:to>
                                    </p:set>
                                    <p:anim calcmode="lin" valueType="num">
                                      <p:cBhvr additive="base">
                                        <p:cTn id="121" dur="500" fill="hold"/>
                                        <p:tgtEl>
                                          <p:spTgt spid="5123">
                                            <p:txEl>
                                              <p:pRg st="7" end="7"/>
                                            </p:txEl>
                                          </p:spTgt>
                                        </p:tgtEl>
                                        <p:attrNameLst>
                                          <p:attrName>ppt_x</p:attrName>
                                        </p:attrNameLst>
                                      </p:cBhvr>
                                      <p:tavLst>
                                        <p:tav tm="0">
                                          <p:val>
                                            <p:strVal val="1+#ppt_w/2"/>
                                          </p:val>
                                        </p:tav>
                                        <p:tav tm="100000">
                                          <p:val>
                                            <p:strVal val="#ppt_x"/>
                                          </p:val>
                                        </p:tav>
                                      </p:tavLst>
                                    </p:anim>
                                    <p:anim calcmode="lin" valueType="num">
                                      <p:cBhvr additive="base">
                                        <p:cTn id="122" dur="500" fill="hold"/>
                                        <p:tgtEl>
                                          <p:spTgt spid="51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2" fill="hold" grpId="0" nodeType="clickEffect">
                                  <p:stCondLst>
                                    <p:cond delay="0"/>
                                  </p:stCondLst>
                                  <p:childTnLst>
                                    <p:set>
                                      <p:cBhvr>
                                        <p:cTn id="126" dur="1" fill="hold">
                                          <p:stCondLst>
                                            <p:cond delay="0"/>
                                          </p:stCondLst>
                                        </p:cTn>
                                        <p:tgtEl>
                                          <p:spTgt spid="5123">
                                            <p:txEl>
                                              <p:pRg st="8" end="8"/>
                                            </p:txEl>
                                          </p:spTgt>
                                        </p:tgtEl>
                                        <p:attrNameLst>
                                          <p:attrName>style.visibility</p:attrName>
                                        </p:attrNameLst>
                                      </p:cBhvr>
                                      <p:to>
                                        <p:strVal val="visible"/>
                                      </p:to>
                                    </p:set>
                                    <p:anim calcmode="lin" valueType="num">
                                      <p:cBhvr additive="base">
                                        <p:cTn id="127" dur="500" fill="hold"/>
                                        <p:tgtEl>
                                          <p:spTgt spid="5123">
                                            <p:txEl>
                                              <p:pRg st="8" end="8"/>
                                            </p:txEl>
                                          </p:spTgt>
                                        </p:tgtEl>
                                        <p:attrNameLst>
                                          <p:attrName>ppt_x</p:attrName>
                                        </p:attrNameLst>
                                      </p:cBhvr>
                                      <p:tavLst>
                                        <p:tav tm="0">
                                          <p:val>
                                            <p:strVal val="1+#ppt_w/2"/>
                                          </p:val>
                                        </p:tav>
                                        <p:tav tm="100000">
                                          <p:val>
                                            <p:strVal val="#ppt_x"/>
                                          </p:val>
                                        </p:tav>
                                      </p:tavLst>
                                    </p:anim>
                                    <p:anim calcmode="lin" valueType="num">
                                      <p:cBhvr additive="base">
                                        <p:cTn id="128" dur="500" fill="hold"/>
                                        <p:tgtEl>
                                          <p:spTgt spid="512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en-US" altLang="en-US">
                <a:ea typeface="ＭＳ Ｐゴシック" charset="-128"/>
              </a:rPr>
              <a:t>The isolationists</a:t>
            </a:r>
          </a:p>
        </p:txBody>
      </p:sp>
      <p:sp>
        <p:nvSpPr>
          <p:cNvPr id="57346" name="Rectangle 3"/>
          <p:cNvSpPr>
            <a:spLocks noGrp="1" noChangeArrowheads="1"/>
          </p:cNvSpPr>
          <p:nvPr>
            <p:ph type="body" idx="1"/>
          </p:nvPr>
        </p:nvSpPr>
        <p:spPr>
          <a:xfrm>
            <a:off x="1143000" y="1905000"/>
            <a:ext cx="3810000" cy="3992563"/>
          </a:xfrm>
        </p:spPr>
        <p:txBody>
          <a:bodyPr/>
          <a:lstStyle/>
          <a:p>
            <a:pPr eaLnBrk="1" hangingPunct="1"/>
            <a:r>
              <a:rPr lang="en-US" altLang="en-US">
                <a:ea typeface="ＭＳ Ｐゴシック" charset="-128"/>
              </a:rPr>
              <a:t>Klansmen</a:t>
            </a:r>
          </a:p>
          <a:p>
            <a:pPr eaLnBrk="1" hangingPunct="1"/>
            <a:r>
              <a:rPr lang="en-US" altLang="en-US">
                <a:ea typeface="ＭＳ Ｐゴシック" charset="-128"/>
              </a:rPr>
              <a:t>Prohibitionists</a:t>
            </a:r>
          </a:p>
          <a:p>
            <a:pPr eaLnBrk="1" hangingPunct="1"/>
            <a:r>
              <a:rPr lang="en-US" altLang="en-US">
                <a:ea typeface="ＭＳ Ｐゴシック" charset="-128"/>
              </a:rPr>
              <a:t>Nativists</a:t>
            </a:r>
          </a:p>
          <a:p>
            <a:pPr eaLnBrk="1" hangingPunct="1"/>
            <a:r>
              <a:rPr lang="en-US" altLang="en-US">
                <a:ea typeface="ＭＳ Ｐゴシック" charset="-128"/>
              </a:rPr>
              <a:t>Pacifists</a:t>
            </a:r>
          </a:p>
          <a:p>
            <a:pPr eaLnBrk="1" hangingPunct="1"/>
            <a:r>
              <a:rPr lang="en-US" altLang="en-US">
                <a:ea typeface="ＭＳ Ｐゴシック" charset="-128"/>
              </a:rPr>
              <a:t>Communists</a:t>
            </a:r>
          </a:p>
          <a:p>
            <a:pPr eaLnBrk="1" hangingPunct="1"/>
            <a:r>
              <a:rPr lang="en-US" altLang="en-US">
                <a:ea typeface="ＭＳ Ｐゴシック" charset="-128"/>
              </a:rPr>
              <a:t>Libertarians</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33464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en-US" sz="4000">
                <a:ea typeface="ＭＳ Ｐゴシック" charset="-128"/>
              </a:rPr>
              <a:t>The interventionists</a:t>
            </a:r>
            <a:br>
              <a:rPr lang="en-US" altLang="en-US" sz="4000">
                <a:ea typeface="ＭＳ Ｐゴシック" charset="-128"/>
              </a:rPr>
            </a:br>
            <a:r>
              <a:rPr lang="en-US" altLang="en-US" sz="4000">
                <a:ea typeface="ＭＳ Ｐゴシック" charset="-128"/>
              </a:rPr>
              <a:t>(Committee to Defend America)</a:t>
            </a:r>
          </a:p>
        </p:txBody>
      </p:sp>
      <p:sp>
        <p:nvSpPr>
          <p:cNvPr id="59394" name="Rectangle 3"/>
          <p:cNvSpPr>
            <a:spLocks noGrp="1" noChangeArrowheads="1"/>
          </p:cNvSpPr>
          <p:nvPr>
            <p:ph type="body" idx="1"/>
          </p:nvPr>
        </p:nvSpPr>
        <p:spPr>
          <a:xfrm>
            <a:off x="1143000" y="2209800"/>
            <a:ext cx="7162800" cy="3992563"/>
          </a:xfrm>
        </p:spPr>
        <p:txBody>
          <a:bodyPr/>
          <a:lstStyle/>
          <a:p>
            <a:pPr eaLnBrk="1" hangingPunct="1"/>
            <a:r>
              <a:rPr lang="en-US" altLang="en-US">
                <a:ea typeface="ＭＳ Ｐゴシック" charset="-128"/>
              </a:rPr>
              <a:t>Hitler more dangerous than the Kaiser</a:t>
            </a:r>
          </a:p>
          <a:p>
            <a:pPr eaLnBrk="1" hangingPunct="1"/>
            <a:r>
              <a:rPr lang="en-US" altLang="en-US">
                <a:ea typeface="ＭＳ Ｐゴシック" charset="-128"/>
              </a:rPr>
              <a:t>Fears of Europe unified under one power (Germany)</a:t>
            </a:r>
          </a:p>
          <a:p>
            <a:pPr eaLnBrk="1" hangingPunct="1"/>
            <a:r>
              <a:rPr lang="en-US" altLang="en-US">
                <a:ea typeface="ＭＳ Ｐゴシック" charset="-128"/>
              </a:rPr>
              <a:t>Saw isolationists as socially backward</a:t>
            </a:r>
          </a:p>
          <a:p>
            <a:pPr eaLnBrk="1" hangingPunct="1"/>
            <a:endParaRPr lang="en-US" altLang="en-US">
              <a:ea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AmericaFirstCommitt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00400"/>
            <a:ext cx="56388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4" descr="America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73100"/>
            <a:ext cx="4648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5029200" y="20574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The America First Committee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altLang="en-US" sz="4000">
                <a:ea typeface="ＭＳ Ｐゴシック" charset="-128"/>
              </a:rPr>
              <a:t>Dr. Seuss goes after America First</a:t>
            </a:r>
          </a:p>
        </p:txBody>
      </p:sp>
      <p:pic>
        <p:nvPicPr>
          <p:cNvPr id="63490" name="Picture 3" descr="11001c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905000"/>
            <a:ext cx="3157538" cy="3992563"/>
          </a:xfrm>
          <a:noFill/>
        </p:spPr>
      </p:pic>
      <p:pic>
        <p:nvPicPr>
          <p:cNvPr id="63491" name="Picture 4" descr="11009c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14800" y="1905000"/>
            <a:ext cx="4572000" cy="3881438"/>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tLang="en-US" sz="4000">
                <a:ea typeface="ＭＳ Ｐゴシック" charset="-128"/>
              </a:rPr>
              <a:t>Three options for running the war</a:t>
            </a:r>
          </a:p>
        </p:txBody>
      </p:sp>
      <p:sp>
        <p:nvSpPr>
          <p:cNvPr id="65538" name="Rectangle 3"/>
          <p:cNvSpPr>
            <a:spLocks noGrp="1" noChangeArrowheads="1"/>
          </p:cNvSpPr>
          <p:nvPr>
            <p:ph type="body" idx="1"/>
          </p:nvPr>
        </p:nvSpPr>
        <p:spPr/>
        <p:txBody>
          <a:bodyPr/>
          <a:lstStyle/>
          <a:p>
            <a:pPr eaLnBrk="1" hangingPunct="1"/>
            <a:r>
              <a:rPr lang="en-US" altLang="en-US">
                <a:ea typeface="ＭＳ Ｐゴシック" charset="-128"/>
              </a:rPr>
              <a:t>Liberals: adopt the British state run economy (like World War One)</a:t>
            </a:r>
          </a:p>
          <a:p>
            <a:pPr eaLnBrk="1" hangingPunct="1"/>
            <a:r>
              <a:rPr lang="en-US" altLang="en-US">
                <a:ea typeface="ＭＳ Ｐゴシック" charset="-128"/>
              </a:rPr>
              <a:t>Military: let the military run everything</a:t>
            </a:r>
          </a:p>
          <a:p>
            <a:pPr eaLnBrk="1" hangingPunct="1"/>
            <a:r>
              <a:rPr lang="en-US" altLang="en-US">
                <a:ea typeface="ＭＳ Ｐゴシック" charset="-128"/>
              </a:rPr>
              <a:t>Business community: let the business community run everything and dismantle the New Deal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altLang="en-US">
                <a:ea typeface="ＭＳ Ｐゴシック" charset="-128"/>
              </a:rPr>
              <a:t>Revenue Act of 1940</a:t>
            </a:r>
          </a:p>
        </p:txBody>
      </p:sp>
      <p:sp>
        <p:nvSpPr>
          <p:cNvPr id="67586" name="Rectangle 3"/>
          <p:cNvSpPr>
            <a:spLocks noGrp="1" noChangeArrowheads="1"/>
          </p:cNvSpPr>
          <p:nvPr>
            <p:ph type="body" idx="1"/>
          </p:nvPr>
        </p:nvSpPr>
        <p:spPr/>
        <p:txBody>
          <a:bodyPr/>
          <a:lstStyle/>
          <a:p>
            <a:pPr eaLnBrk="1" hangingPunct="1"/>
            <a:r>
              <a:rPr lang="en-US" altLang="en-US">
                <a:ea typeface="ＭＳ Ｐゴシック" charset="-128"/>
              </a:rPr>
              <a:t>Authorized expansion of national debt to pay for defense program</a:t>
            </a:r>
          </a:p>
          <a:p>
            <a:pPr eaLnBrk="1" hangingPunct="1"/>
            <a:r>
              <a:rPr lang="en-US" altLang="en-US">
                <a:ea typeface="ＭＳ Ｐゴシック" charset="-128"/>
              </a:rPr>
              <a:t>Income tax exemptions cut by 25 percent</a:t>
            </a:r>
          </a:p>
          <a:p>
            <a:pPr eaLnBrk="1" hangingPunct="1"/>
            <a:r>
              <a:rPr lang="en-US" altLang="en-US">
                <a:ea typeface="ＭＳ Ｐゴシック" charset="-128"/>
              </a:rPr>
              <a:t>A huge multimillion dollar defense bond authorized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altLang="en-US" sz="4000">
                <a:ea typeface="ＭＳ Ｐゴシック" charset="-128"/>
              </a:rPr>
              <a:t>Lend Lease, HR 1776, March 1941</a:t>
            </a:r>
          </a:p>
        </p:txBody>
      </p:sp>
      <p:sp>
        <p:nvSpPr>
          <p:cNvPr id="69634" name="Rectangle 3"/>
          <p:cNvSpPr>
            <a:spLocks noGrp="1" noChangeArrowheads="1"/>
          </p:cNvSpPr>
          <p:nvPr>
            <p:ph type="body" sz="half" idx="1"/>
          </p:nvPr>
        </p:nvSpPr>
        <p:spPr>
          <a:xfrm>
            <a:off x="685800" y="1752600"/>
            <a:ext cx="4038600" cy="3992563"/>
          </a:xfrm>
        </p:spPr>
        <p:txBody>
          <a:bodyPr/>
          <a:lstStyle/>
          <a:p>
            <a:pPr eaLnBrk="1" hangingPunct="1">
              <a:lnSpc>
                <a:spcPct val="80000"/>
              </a:lnSpc>
              <a:buFontTx/>
              <a:buNone/>
            </a:pPr>
            <a:r>
              <a:rPr lang="en-US" altLang="en-US" sz="1600">
                <a:ea typeface="ＭＳ Ｐゴシック" charset="-128"/>
              </a:rPr>
              <a:t>President authorized to direct </a:t>
            </a:r>
            <a:r>
              <a:rPr lang="ja-JP" altLang="en-US" sz="1600">
                <a:ea typeface="ＭＳ Ｐゴシック" charset="-128"/>
              </a:rPr>
              <a:t>“</a:t>
            </a:r>
            <a:r>
              <a:rPr lang="en-US" altLang="ja-JP" sz="1600">
                <a:ea typeface="ＭＳ Ｐゴシック" charset="-128"/>
              </a:rPr>
              <a:t>defense articles</a:t>
            </a:r>
            <a:r>
              <a:rPr lang="ja-JP" altLang="en-US" sz="1600">
                <a:ea typeface="ＭＳ Ｐゴシック" charset="-128"/>
              </a:rPr>
              <a:t>”</a:t>
            </a:r>
            <a:r>
              <a:rPr lang="en-US" altLang="ja-JP" sz="1600">
                <a:ea typeface="ＭＳ Ｐゴシック" charset="-128"/>
              </a:rPr>
              <a:t> to any purpose</a:t>
            </a:r>
          </a:p>
          <a:p>
            <a:pPr eaLnBrk="1" hangingPunct="1">
              <a:lnSpc>
                <a:spcPct val="80000"/>
              </a:lnSpc>
              <a:buFontTx/>
              <a:buNone/>
            </a:pPr>
            <a:endParaRPr lang="en-US" altLang="en-US" sz="1600">
              <a:ea typeface="ＭＳ Ｐゴシック" charset="-128"/>
            </a:endParaRPr>
          </a:p>
          <a:p>
            <a:pPr algn="r" eaLnBrk="1" hangingPunct="1">
              <a:lnSpc>
                <a:spcPct val="80000"/>
              </a:lnSpc>
              <a:buFontTx/>
              <a:buNone/>
            </a:pPr>
            <a:r>
              <a:rPr lang="en-US" altLang="en-US" sz="1600">
                <a:ea typeface="ＭＳ Ｐゴシック" charset="-128"/>
              </a:rPr>
              <a:t>(a) The term "defense article" means -</a:t>
            </a:r>
            <a:br>
              <a:rPr lang="en-US" altLang="en-US" sz="1600">
                <a:ea typeface="ＭＳ Ｐゴシック" charset="-128"/>
              </a:rPr>
            </a:br>
            <a:r>
              <a:rPr lang="en-US" altLang="en-US" sz="1600">
                <a:ea typeface="ＭＳ Ｐゴシック" charset="-128"/>
              </a:rPr>
              <a:t/>
            </a:r>
            <a:br>
              <a:rPr lang="en-US" altLang="en-US" sz="1600">
                <a:ea typeface="ＭＳ Ｐゴシック" charset="-128"/>
              </a:rPr>
            </a:br>
            <a:r>
              <a:rPr lang="en-US" altLang="en-US" sz="1600">
                <a:ea typeface="ＭＳ Ｐゴシック" charset="-128"/>
              </a:rPr>
              <a:t>(1) Any weapon, munition. aircraft, vessel, or boat;</a:t>
            </a:r>
            <a:br>
              <a:rPr lang="en-US" altLang="en-US" sz="1600">
                <a:ea typeface="ＭＳ Ｐゴシック" charset="-128"/>
              </a:rPr>
            </a:br>
            <a:r>
              <a:rPr lang="en-US" altLang="en-US" sz="1600">
                <a:ea typeface="ＭＳ Ｐゴシック" charset="-128"/>
              </a:rPr>
              <a:t/>
            </a:r>
            <a:br>
              <a:rPr lang="en-US" altLang="en-US" sz="1600">
                <a:ea typeface="ＭＳ Ｐゴシック" charset="-128"/>
              </a:rPr>
            </a:br>
            <a:r>
              <a:rPr lang="en-US" altLang="en-US" sz="1600">
                <a:ea typeface="ＭＳ Ｐゴシック" charset="-128"/>
              </a:rPr>
              <a:t>(2) Any machinery, facility, tool, material, or supply necessary for the manufacture, production, processing, repair, servicing, or operation of any article described in this subsection;</a:t>
            </a:r>
            <a:br>
              <a:rPr lang="en-US" altLang="en-US" sz="1600">
                <a:ea typeface="ＭＳ Ｐゴシック" charset="-128"/>
              </a:rPr>
            </a:br>
            <a:r>
              <a:rPr lang="en-US" altLang="en-US" sz="1600">
                <a:ea typeface="ＭＳ Ｐゴシック" charset="-128"/>
              </a:rPr>
              <a:t/>
            </a:r>
            <a:br>
              <a:rPr lang="en-US" altLang="en-US" sz="1600">
                <a:ea typeface="ＭＳ Ｐゴシック" charset="-128"/>
              </a:rPr>
            </a:br>
            <a:r>
              <a:rPr lang="en-US" altLang="en-US" sz="1600">
                <a:ea typeface="ＭＳ Ｐゴシック" charset="-128"/>
              </a:rPr>
              <a:t>(3) Any component material or part of or equipment for any article described in this subsection;</a:t>
            </a:r>
            <a:br>
              <a:rPr lang="en-US" altLang="en-US" sz="1600">
                <a:ea typeface="ＭＳ Ｐゴシック" charset="-128"/>
              </a:rPr>
            </a:br>
            <a:r>
              <a:rPr lang="en-US" altLang="en-US" sz="1600">
                <a:ea typeface="ＭＳ Ｐゴシック" charset="-128"/>
              </a:rPr>
              <a:t/>
            </a:r>
            <a:br>
              <a:rPr lang="en-US" altLang="en-US" sz="1600">
                <a:ea typeface="ＭＳ Ｐゴシック" charset="-128"/>
              </a:rPr>
            </a:br>
            <a:r>
              <a:rPr lang="en-US" altLang="en-US" sz="1600">
                <a:ea typeface="ＭＳ Ｐゴシック" charset="-128"/>
              </a:rPr>
              <a:t>(4) Any agricultural, industrial or other commodity or article for defense.</a:t>
            </a:r>
            <a:br>
              <a:rPr lang="en-US" altLang="en-US" sz="1600">
                <a:ea typeface="ＭＳ Ｐゴシック" charset="-128"/>
              </a:rPr>
            </a:br>
            <a:endParaRPr lang="en-US" altLang="en-US" sz="1600">
              <a:ea typeface="ＭＳ Ｐゴシック" charset="-128"/>
            </a:endParaRPr>
          </a:p>
          <a:p>
            <a:pPr eaLnBrk="1" hangingPunct="1">
              <a:lnSpc>
                <a:spcPct val="80000"/>
              </a:lnSpc>
            </a:pPr>
            <a:endParaRPr lang="en-US" altLang="en-US" sz="1600">
              <a:ea typeface="ＭＳ Ｐゴシック" charset="-128"/>
            </a:endParaRPr>
          </a:p>
        </p:txBody>
      </p:sp>
      <p:pic>
        <p:nvPicPr>
          <p:cNvPr id="3" name="Picture 2"/>
          <p:cNvPicPr>
            <a:picLocks noChangeAspect="1"/>
          </p:cNvPicPr>
          <p:nvPr/>
        </p:nvPicPr>
        <p:blipFill>
          <a:blip r:embed="rId3"/>
          <a:stretch>
            <a:fillRect/>
          </a:stretch>
        </p:blipFill>
        <p:spPr>
          <a:xfrm>
            <a:off x="4922221" y="1970881"/>
            <a:ext cx="3556000" cy="3556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2000"/>
            <a:ext cx="21701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1000" y="1981200"/>
            <a:ext cx="3810000" cy="4530725"/>
            <a:chOff x="240" y="1248"/>
            <a:chExt cx="2400" cy="2854"/>
          </a:xfrm>
        </p:grpSpPr>
        <p:pic>
          <p:nvPicPr>
            <p:cNvPr id="716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313"/>
              <a:ext cx="2400" cy="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1248"/>
              <a:ext cx="114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762000"/>
            <a:ext cx="27432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429000"/>
            <a:ext cx="37623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057400"/>
            <a:ext cx="2857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dissolve">
                                      <p:cBhvr>
                                        <p:cTn id="7" dur="500"/>
                                        <p:tgtEl>
                                          <p:spTgt spid="54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4280"/>
                                        </p:tgtEl>
                                        <p:attrNameLst>
                                          <p:attrName>style.visibility</p:attrName>
                                        </p:attrNameLst>
                                      </p:cBhvr>
                                      <p:to>
                                        <p:strVal val="visible"/>
                                      </p:to>
                                    </p:set>
                                    <p:animEffect transition="in" filter="dissolve">
                                      <p:cBhvr>
                                        <p:cTn id="17" dur="500"/>
                                        <p:tgtEl>
                                          <p:spTgt spid="542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4281"/>
                                        </p:tgtEl>
                                        <p:attrNameLst>
                                          <p:attrName>style.visibility</p:attrName>
                                        </p:attrNameLst>
                                      </p:cBhvr>
                                      <p:to>
                                        <p:strVal val="visible"/>
                                      </p:to>
                                    </p:set>
                                    <p:animEffect transition="in" filter="dissolve">
                                      <p:cBhvr>
                                        <p:cTn id="22" dur="500"/>
                                        <p:tgtEl>
                                          <p:spTgt spid="542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4282"/>
                                        </p:tgtEl>
                                        <p:attrNameLst>
                                          <p:attrName>style.visibility</p:attrName>
                                        </p:attrNameLst>
                                      </p:cBhvr>
                                      <p:to>
                                        <p:strVal val="visible"/>
                                      </p:to>
                                    </p:set>
                                    <p:animEffect transition="in" filter="dissolve">
                                      <p:cBhvr>
                                        <p:cTn id="27" dur="5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reedom-from-f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31448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freedom-from-w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971800"/>
            <a:ext cx="2819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reedom-of-spee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freedom-of-worsh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685800"/>
            <a:ext cx="2312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8"/>
          <p:cNvSpPr txBox="1">
            <a:spLocks noChangeArrowheads="1"/>
          </p:cNvSpPr>
          <p:nvPr/>
        </p:nvSpPr>
        <p:spPr bwMode="auto">
          <a:xfrm>
            <a:off x="2743200" y="10668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b="0"/>
              <a:t>FDR</a:t>
            </a:r>
            <a:r>
              <a:rPr lang="ja-JP" altLang="en-US" sz="1800" b="0"/>
              <a:t>’</a:t>
            </a:r>
            <a:r>
              <a:rPr lang="en-US" altLang="ja-JP" sz="1800" b="0"/>
              <a:t>s Four Freedoms via Norman Rockwell</a:t>
            </a:r>
            <a:endParaRPr lang="en-US" altLang="en-US" sz="1800"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dissolve">
                                      <p:cBhvr>
                                        <p:cTn id="7" dur="5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dissolve">
                                      <p:cBhvr>
                                        <p:cTn id="12" dur="500"/>
                                        <p:tgtEl>
                                          <p:spTgt spid="163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dissolve">
                                      <p:cBhvr>
                                        <p:cTn id="17" dur="500"/>
                                        <p:tgtEl>
                                          <p:spTgt spid="163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dissolve">
                                      <p:cBhvr>
                                        <p:cTn id="22"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8800"/>
            <a:ext cx="58674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5"/>
          <p:cNvSpPr>
            <a:spLocks noGrp="1" noChangeArrowheads="1"/>
          </p:cNvSpPr>
          <p:nvPr>
            <p:ph type="title"/>
          </p:nvPr>
        </p:nvSpPr>
        <p:spPr>
          <a:xfrm>
            <a:off x="457200" y="762000"/>
            <a:ext cx="4648200" cy="1143000"/>
          </a:xfrm>
        </p:spPr>
        <p:txBody>
          <a:bodyPr/>
          <a:lstStyle/>
          <a:p>
            <a:pPr algn="l" eaLnBrk="1" hangingPunct="1"/>
            <a:r>
              <a:rPr lang="en-US" altLang="en-US" sz="4000">
                <a:ea typeface="ＭＳ Ｐゴシック" charset="-128"/>
              </a:rPr>
              <a:t>House Committee on Un-American Activities</a:t>
            </a:r>
          </a:p>
        </p:txBody>
      </p:sp>
      <p:sp>
        <p:nvSpPr>
          <p:cNvPr id="22531" name="Rectangle 6"/>
          <p:cNvSpPr>
            <a:spLocks noGrp="1" noChangeArrowheads="1"/>
          </p:cNvSpPr>
          <p:nvPr>
            <p:ph type="body" idx="1"/>
          </p:nvPr>
        </p:nvSpPr>
        <p:spPr>
          <a:xfrm>
            <a:off x="304800" y="2286000"/>
            <a:ext cx="2514600" cy="3992563"/>
          </a:xfrm>
        </p:spPr>
        <p:txBody>
          <a:bodyPr/>
          <a:lstStyle/>
          <a:p>
            <a:pPr eaLnBrk="1" hangingPunct="1"/>
            <a:r>
              <a:rPr lang="en-US" altLang="en-US">
                <a:ea typeface="ＭＳ Ｐゴシック" charset="-128"/>
              </a:rPr>
              <a:t>Originally founded in 1934 to investigate Nazis in the United States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descr="stalin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830" y="2509157"/>
            <a:ext cx="22971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8"/>
          <p:cNvSpPr txBox="1">
            <a:spLocks noChangeArrowheads="1"/>
          </p:cNvSpPr>
          <p:nvPr/>
        </p:nvSpPr>
        <p:spPr bwMode="auto">
          <a:xfrm>
            <a:off x="6172200" y="1163321"/>
            <a:ext cx="175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June 22, 1941: Hitler attacks the Soviet Union</a:t>
            </a:r>
          </a:p>
        </p:txBody>
      </p:sp>
      <p:pic>
        <p:nvPicPr>
          <p:cNvPr id="2" name="Picture 1"/>
          <p:cNvPicPr>
            <a:picLocks noChangeAspect="1"/>
          </p:cNvPicPr>
          <p:nvPr/>
        </p:nvPicPr>
        <p:blipFill>
          <a:blip r:embed="rId4"/>
          <a:stretch>
            <a:fillRect/>
          </a:stretch>
        </p:blipFill>
        <p:spPr>
          <a:xfrm>
            <a:off x="457200" y="1163321"/>
            <a:ext cx="5544457" cy="415834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1" name="Picture 7" descr="South Dakotans on the roa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685800"/>
            <a:ext cx="2711450" cy="2895600"/>
          </a:xfrm>
          <a:noFill/>
        </p:spPr>
      </p:pic>
      <p:pic>
        <p:nvPicPr>
          <p:cNvPr id="41995" name="Picture 11" descr="21_gallery_0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09600" y="3429000"/>
            <a:ext cx="4038600" cy="3133725"/>
          </a:xfrm>
          <a:noFill/>
        </p:spPr>
      </p:pic>
      <p:pic>
        <p:nvPicPr>
          <p:cNvPr id="41999" name="Picture 15" descr="Wife of Texas tenant farmer. The wide lands of the Texas Panhandle are typically operated by white tenant farmers, i.e., those who possess teams and tools and some managerial  capa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41243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fdrl_littlewhitehouse"/>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3429000" y="1600200"/>
            <a:ext cx="2768600" cy="3695700"/>
          </a:xfrm>
          <a:noFill/>
        </p:spPr>
      </p:pic>
      <p:pic>
        <p:nvPicPr>
          <p:cNvPr id="42001" name="Picture 17" descr="ark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810000"/>
            <a:ext cx="3657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1999"/>
                                        </p:tgtEl>
                                        <p:attrNameLst>
                                          <p:attrName>style.visibility</p:attrName>
                                        </p:attrNameLst>
                                      </p:cBhvr>
                                      <p:to>
                                        <p:strVal val="visible"/>
                                      </p:to>
                                    </p:set>
                                    <p:anim calcmode="lin" valueType="num">
                                      <p:cBhvr additive="base">
                                        <p:cTn id="7" dur="2000" fill="hold"/>
                                        <p:tgtEl>
                                          <p:spTgt spid="41999"/>
                                        </p:tgtEl>
                                        <p:attrNameLst>
                                          <p:attrName>ppt_x</p:attrName>
                                        </p:attrNameLst>
                                      </p:cBhvr>
                                      <p:tavLst>
                                        <p:tav tm="0">
                                          <p:val>
                                            <p:strVal val="0-#ppt_w/2"/>
                                          </p:val>
                                        </p:tav>
                                        <p:tav tm="100000">
                                          <p:val>
                                            <p:strVal val="#ppt_x"/>
                                          </p:val>
                                        </p:tav>
                                      </p:tavLst>
                                    </p:anim>
                                    <p:anim calcmode="lin" valueType="num">
                                      <p:cBhvr additive="base">
                                        <p:cTn id="8" dur="2000" fill="hold"/>
                                        <p:tgtEl>
                                          <p:spTgt spid="4199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1991"/>
                                        </p:tgtEl>
                                        <p:attrNameLst>
                                          <p:attrName>style.visibility</p:attrName>
                                        </p:attrNameLst>
                                      </p:cBhvr>
                                      <p:to>
                                        <p:strVal val="visible"/>
                                      </p:to>
                                    </p:set>
                                    <p:anim calcmode="lin" valueType="num">
                                      <p:cBhvr additive="base">
                                        <p:cTn id="11" dur="2000" fill="hold"/>
                                        <p:tgtEl>
                                          <p:spTgt spid="41991"/>
                                        </p:tgtEl>
                                        <p:attrNameLst>
                                          <p:attrName>ppt_x</p:attrName>
                                        </p:attrNameLst>
                                      </p:cBhvr>
                                      <p:tavLst>
                                        <p:tav tm="0">
                                          <p:val>
                                            <p:strVal val="1+#ppt_w/2"/>
                                          </p:val>
                                        </p:tav>
                                        <p:tav tm="100000">
                                          <p:val>
                                            <p:strVal val="#ppt_x"/>
                                          </p:val>
                                        </p:tav>
                                      </p:tavLst>
                                    </p:anim>
                                    <p:anim calcmode="lin" valueType="num">
                                      <p:cBhvr additive="base">
                                        <p:cTn id="12" dur="2000" fill="hold"/>
                                        <p:tgtEl>
                                          <p:spTgt spid="4199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2001"/>
                                        </p:tgtEl>
                                        <p:attrNameLst>
                                          <p:attrName>style.visibility</p:attrName>
                                        </p:attrNameLst>
                                      </p:cBhvr>
                                      <p:to>
                                        <p:strVal val="visible"/>
                                      </p:to>
                                    </p:set>
                                    <p:anim calcmode="lin" valueType="num">
                                      <p:cBhvr additive="base">
                                        <p:cTn id="15" dur="2000" fill="hold"/>
                                        <p:tgtEl>
                                          <p:spTgt spid="42001"/>
                                        </p:tgtEl>
                                        <p:attrNameLst>
                                          <p:attrName>ppt_x</p:attrName>
                                        </p:attrNameLst>
                                      </p:cBhvr>
                                      <p:tavLst>
                                        <p:tav tm="0">
                                          <p:val>
                                            <p:strVal val="1+#ppt_w/2"/>
                                          </p:val>
                                        </p:tav>
                                        <p:tav tm="100000">
                                          <p:val>
                                            <p:strVal val="#ppt_x"/>
                                          </p:val>
                                        </p:tav>
                                      </p:tavLst>
                                    </p:anim>
                                    <p:anim calcmode="lin" valueType="num">
                                      <p:cBhvr additive="base">
                                        <p:cTn id="16" dur="2000" fill="hold"/>
                                        <p:tgtEl>
                                          <p:spTgt spid="4200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1995"/>
                                        </p:tgtEl>
                                        <p:attrNameLst>
                                          <p:attrName>style.visibility</p:attrName>
                                        </p:attrNameLst>
                                      </p:cBhvr>
                                      <p:to>
                                        <p:strVal val="visible"/>
                                      </p:to>
                                    </p:set>
                                    <p:anim calcmode="lin" valueType="num">
                                      <p:cBhvr additive="base">
                                        <p:cTn id="19" dur="2000" fill="hold"/>
                                        <p:tgtEl>
                                          <p:spTgt spid="41995"/>
                                        </p:tgtEl>
                                        <p:attrNameLst>
                                          <p:attrName>ppt_x</p:attrName>
                                        </p:attrNameLst>
                                      </p:cBhvr>
                                      <p:tavLst>
                                        <p:tav tm="0">
                                          <p:val>
                                            <p:strVal val="0-#ppt_w/2"/>
                                          </p:val>
                                        </p:tav>
                                        <p:tav tm="100000">
                                          <p:val>
                                            <p:strVal val="#ppt_x"/>
                                          </p:val>
                                        </p:tav>
                                      </p:tavLst>
                                    </p:anim>
                                    <p:anim calcmode="lin" valueType="num">
                                      <p:cBhvr additive="base">
                                        <p:cTn id="20" dur="2000" fill="hold"/>
                                        <p:tgtEl>
                                          <p:spTgt spid="41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en-US" sz="4000">
                <a:ea typeface="ＭＳ Ｐゴシック" charset="-128"/>
              </a:rPr>
              <a:t>The Smith Act (1940)</a:t>
            </a:r>
          </a:p>
        </p:txBody>
      </p:sp>
      <p:sp>
        <p:nvSpPr>
          <p:cNvPr id="19459" name="Rectangle 3"/>
          <p:cNvSpPr>
            <a:spLocks noGrp="1" noChangeArrowheads="1"/>
          </p:cNvSpPr>
          <p:nvPr>
            <p:ph type="body" idx="1"/>
          </p:nvPr>
        </p:nvSpPr>
        <p:spPr>
          <a:xfrm>
            <a:off x="457200" y="1981200"/>
            <a:ext cx="8229600" cy="4144963"/>
          </a:xfrm>
        </p:spPr>
        <p:txBody>
          <a:bodyPr/>
          <a:lstStyle/>
          <a:p>
            <a:pPr eaLnBrk="1" hangingPunct="1"/>
            <a:r>
              <a:rPr lang="en-US" altLang="en-US" sz="2800">
                <a:ea typeface="ＭＳ Ｐゴシック" charset="-128"/>
              </a:rPr>
              <a:t>"Whoever knowingly or willfully advocates, abets, advises, or teaches the duty, necessity, desirability, or propriety of overthrowing or destroying the government of the United States . . . </a:t>
            </a:r>
          </a:p>
          <a:p>
            <a:pPr eaLnBrk="1" hangingPunct="1"/>
            <a:r>
              <a:rPr lang="en-US" altLang="en-US" sz="2800">
                <a:ea typeface="ＭＳ Ｐゴシック" charset="-128"/>
              </a:rPr>
              <a:t> . . . shall be fined under this title or imprisoned not more than twenty years, or both . . . </a:t>
            </a:r>
            <a:r>
              <a:rPr lang="ja-JP" altLang="en-US" sz="2800">
                <a:ea typeface="ＭＳ Ｐゴシック" charset="-128"/>
              </a:rPr>
              <a:t>”</a:t>
            </a:r>
            <a:endParaRPr lang="en-US" altLang="en-US" sz="280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descr="hbty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39322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1101380530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40417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8"/>
          <p:cNvSpPr txBox="1">
            <a:spLocks noChangeArrowheads="1"/>
          </p:cNvSpPr>
          <p:nvPr/>
        </p:nvSpPr>
        <p:spPr bwMode="auto">
          <a:xfrm>
            <a:off x="1981200" y="60198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Harry Bridges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dissolve">
                                      <p:cBhvr>
                                        <p:cTn id="7"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prison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59817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jwitnessba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4384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12"/>
                                        </p:tgtEl>
                                        <p:attrNameLst>
                                          <p:attrName>style.visibility</p:attrName>
                                        </p:attrNameLst>
                                      </p:cBhvr>
                                      <p:to>
                                        <p:strVal val="visible"/>
                                      </p:to>
                                    </p:set>
                                    <p:animEffect transition="in" filter="dissolve">
                                      <p:cBhvr>
                                        <p:cTn id="7" dur="5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9" descr="a_philip_randol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908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808001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
            <a:ext cx="37338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1752600"/>
            <a:ext cx="41671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11"/>
          <p:cNvSpPr txBox="1">
            <a:spLocks noChangeArrowheads="1"/>
          </p:cNvSpPr>
          <p:nvPr/>
        </p:nvSpPr>
        <p:spPr bwMode="auto">
          <a:xfrm>
            <a:off x="3124200" y="546803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A. </a:t>
            </a:r>
            <a:r>
              <a:rPr lang="en-US" altLang="en-US" sz="1800" dirty="0"/>
              <a:t>Phillip Randolph</a:t>
            </a:r>
          </a:p>
        </p:txBody>
      </p:sp>
      <p:sp>
        <p:nvSpPr>
          <p:cNvPr id="48140" name="Text Box 12"/>
          <p:cNvSpPr txBox="1">
            <a:spLocks noChangeArrowheads="1"/>
          </p:cNvSpPr>
          <p:nvPr/>
        </p:nvSpPr>
        <p:spPr bwMode="auto">
          <a:xfrm>
            <a:off x="762000" y="3590925"/>
            <a:ext cx="23622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Executive Order 8802 (June 25, 1941)</a:t>
            </a:r>
          </a:p>
          <a:p>
            <a:pPr eaLnBrk="1" hangingPunct="1"/>
            <a:r>
              <a:rPr lang="en-US" altLang="en-US" sz="1800"/>
              <a:t>Prohibited discrimination in defense jobs</a:t>
            </a:r>
          </a:p>
          <a:p>
            <a:pPr eaLnBrk="1" hangingPunct="1"/>
            <a:r>
              <a:rPr lang="en-US" altLang="en-US" sz="1800"/>
              <a:t>Established Fair Employment Practices Commission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dissolve">
                                      <p:cBhvr>
                                        <p:cTn id="7" dur="500"/>
                                        <p:tgtEl>
                                          <p:spTgt spid="48133"/>
                                        </p:tgtEl>
                                      </p:cBhvr>
                                    </p:animEffect>
                                  </p:childTnLst>
                                </p:cTn>
                              </p:par>
                              <p:par>
                                <p:cTn id="8" presetID="9" presetClass="entr" presetSubtype="0" fill="hold" nodeType="withEffect">
                                  <p:stCondLst>
                                    <p:cond delay="0"/>
                                  </p:stCondLst>
                                  <p:childTnLst>
                                    <p:set>
                                      <p:cBhvr>
                                        <p:cTn id="9" dur="1" fill="hold">
                                          <p:stCondLst>
                                            <p:cond delay="0"/>
                                          </p:stCondLst>
                                        </p:cTn>
                                        <p:tgtEl>
                                          <p:spTgt spid="48135"/>
                                        </p:tgtEl>
                                        <p:attrNameLst>
                                          <p:attrName>style.visibility</p:attrName>
                                        </p:attrNameLst>
                                      </p:cBhvr>
                                      <p:to>
                                        <p:strVal val="visible"/>
                                      </p:to>
                                    </p:set>
                                    <p:animEffect transition="in" filter="dissolve">
                                      <p:cBhvr>
                                        <p:cTn id="10" dur="500"/>
                                        <p:tgtEl>
                                          <p:spTgt spid="481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dissolve">
                                      <p:cBhvr>
                                        <p:cTn id="15"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r>
              <a:rPr lang="en-US" altLang="en-US" sz="4000">
                <a:ea typeface="ＭＳ Ｐゴシック" charset="-128"/>
              </a:rPr>
              <a:t>Lindbergh warns the Jews (November 1941)</a:t>
            </a:r>
          </a:p>
        </p:txBody>
      </p:sp>
      <p:pic>
        <p:nvPicPr>
          <p:cNvPr id="880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4"/>
          <p:cNvSpPr txBox="1">
            <a:spLocks noChangeArrowheads="1"/>
          </p:cNvSpPr>
          <p:nvPr/>
        </p:nvSpPr>
        <p:spPr bwMode="auto">
          <a:xfrm>
            <a:off x="5181600" y="2362200"/>
            <a:ext cx="3429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ja-JP" altLang="en-US"/>
              <a:t>“</a:t>
            </a:r>
            <a:r>
              <a:rPr lang="en-US" altLang="ja-JP"/>
              <a:t>Their greatest danger lies in their large ownership and influence in our motions pictures, our press, our radio, and our government.</a:t>
            </a:r>
            <a:r>
              <a:rPr lang="ja-JP" altLang="en-US"/>
              <a:t>”</a:t>
            </a:r>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048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14600"/>
            <a:ext cx="30480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276600"/>
            <a:ext cx="44958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914400"/>
            <a:ext cx="2428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altLang="en-US">
                <a:ea typeface="ＭＳ Ｐゴシック" charset="-128"/>
              </a:rPr>
              <a:t>Japan, 1868-1941</a:t>
            </a:r>
          </a:p>
        </p:txBody>
      </p:sp>
      <p:sp>
        <p:nvSpPr>
          <p:cNvPr id="94210" name="Rectangle 3"/>
          <p:cNvSpPr>
            <a:spLocks noGrp="1" noChangeArrowheads="1"/>
          </p:cNvSpPr>
          <p:nvPr>
            <p:ph type="body" idx="1"/>
          </p:nvPr>
        </p:nvSpPr>
        <p:spPr>
          <a:xfrm>
            <a:off x="990600" y="2057400"/>
            <a:ext cx="2971800" cy="3992563"/>
          </a:xfrm>
        </p:spPr>
        <p:txBody>
          <a:bodyPr/>
          <a:lstStyle/>
          <a:p>
            <a:pPr algn="r" eaLnBrk="1" hangingPunct="1">
              <a:lnSpc>
                <a:spcPct val="80000"/>
              </a:lnSpc>
            </a:pPr>
            <a:r>
              <a:rPr lang="en-US" altLang="en-US" sz="2800">
                <a:ea typeface="ＭＳ Ｐゴシック" charset="-128"/>
              </a:rPr>
              <a:t>1868: Meiji restoration</a:t>
            </a:r>
          </a:p>
          <a:p>
            <a:pPr algn="r" eaLnBrk="1" hangingPunct="1">
              <a:lnSpc>
                <a:spcPct val="80000"/>
              </a:lnSpc>
            </a:pPr>
            <a:r>
              <a:rPr lang="en-US" altLang="en-US" sz="2800">
                <a:ea typeface="ＭＳ Ｐゴシック" charset="-128"/>
              </a:rPr>
              <a:t>1895 through 1905: victories over China and Russia</a:t>
            </a:r>
          </a:p>
          <a:p>
            <a:pPr algn="r" eaLnBrk="1" hangingPunct="1">
              <a:lnSpc>
                <a:spcPct val="80000"/>
              </a:lnSpc>
            </a:pPr>
            <a:r>
              <a:rPr lang="en-US" altLang="en-US" sz="2800">
                <a:ea typeface="ＭＳ Ｐゴシック" charset="-128"/>
              </a:rPr>
              <a:t>1931: Conquest of Manchuria</a:t>
            </a:r>
          </a:p>
          <a:p>
            <a:pPr algn="r" eaLnBrk="1" hangingPunct="1">
              <a:lnSpc>
                <a:spcPct val="80000"/>
              </a:lnSpc>
            </a:pPr>
            <a:r>
              <a:rPr lang="en-US" altLang="en-US" sz="2800">
                <a:ea typeface="ＭＳ Ｐゴシック" charset="-128"/>
              </a:rPr>
              <a:t>1941: attack on Pearl Harbor</a:t>
            </a:r>
          </a:p>
        </p:txBody>
      </p:sp>
      <p:pic>
        <p:nvPicPr>
          <p:cNvPr id="942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33750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914400" y="609600"/>
            <a:ext cx="3167063" cy="5548313"/>
            <a:chOff x="672" y="624"/>
            <a:chExt cx="1995" cy="3495"/>
          </a:xfrm>
        </p:grpSpPr>
        <p:pic>
          <p:nvPicPr>
            <p:cNvPr id="96262" name="Picture 2" descr="2WWkono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624"/>
              <a:ext cx="1995"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4"/>
            <p:cNvSpPr txBox="1">
              <a:spLocks noChangeArrowheads="1"/>
            </p:cNvSpPr>
            <p:nvPr/>
          </p:nvSpPr>
          <p:spPr bwMode="auto">
            <a:xfrm>
              <a:off x="1152" y="3888"/>
              <a:ext cx="12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Koyoye</a:t>
              </a:r>
            </a:p>
          </p:txBody>
        </p:sp>
      </p:grpSp>
      <p:grpSp>
        <p:nvGrpSpPr>
          <p:cNvPr id="3" name="Group 7"/>
          <p:cNvGrpSpPr>
            <a:grpSpLocks/>
          </p:cNvGrpSpPr>
          <p:nvPr/>
        </p:nvGrpSpPr>
        <p:grpSpPr bwMode="auto">
          <a:xfrm>
            <a:off x="4267200" y="990600"/>
            <a:ext cx="2971800" cy="4329113"/>
            <a:chOff x="2928" y="960"/>
            <a:chExt cx="1872" cy="2727"/>
          </a:xfrm>
        </p:grpSpPr>
        <p:pic>
          <p:nvPicPr>
            <p:cNvPr id="96260" name="Picture 3" descr="to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960"/>
              <a:ext cx="187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p:cNvSpPr txBox="1">
              <a:spLocks noChangeArrowheads="1"/>
            </p:cNvSpPr>
            <p:nvPr/>
          </p:nvSpPr>
          <p:spPr bwMode="auto">
            <a:xfrm>
              <a:off x="3408" y="3456"/>
              <a:ext cx="12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Tojo</a:t>
              </a:r>
            </a:p>
          </p:txBody>
        </p:sp>
      </p:grpSp>
      <p:pic>
        <p:nvPicPr>
          <p:cNvPr id="57352" name="Picture 8" descr="hawa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5643563"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7352"/>
                                        </p:tgtEl>
                                        <p:attrNameLst>
                                          <p:attrName>style.visibility</p:attrName>
                                        </p:attrNameLst>
                                      </p:cBhvr>
                                      <p:to>
                                        <p:strVal val="visible"/>
                                      </p:to>
                                    </p:set>
                                    <p:animEffect transition="in" filter="dissolve">
                                      <p:cBhvr>
                                        <p:cTn id="17"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09600" y="457200"/>
            <a:ext cx="8229600" cy="1143000"/>
          </a:xfrm>
        </p:spPr>
        <p:txBody>
          <a:bodyPr/>
          <a:lstStyle/>
          <a:p>
            <a:pPr eaLnBrk="1" hangingPunct="1"/>
            <a:r>
              <a:rPr lang="en-US" altLang="en-US" sz="4000">
                <a:ea typeface="ＭＳ Ｐゴシック" charset="-128"/>
              </a:rPr>
              <a:t>The Fair Labor Standards Act, 1938</a:t>
            </a:r>
          </a:p>
        </p:txBody>
      </p:sp>
      <p:sp>
        <p:nvSpPr>
          <p:cNvPr id="4099" name="Rectangle 3"/>
          <p:cNvSpPr>
            <a:spLocks noGrp="1" noChangeArrowheads="1"/>
          </p:cNvSpPr>
          <p:nvPr>
            <p:ph type="body" idx="1"/>
          </p:nvPr>
        </p:nvSpPr>
        <p:spPr>
          <a:xfrm>
            <a:off x="533400" y="1493838"/>
            <a:ext cx="8229600" cy="4525962"/>
          </a:xfrm>
        </p:spPr>
        <p:txBody>
          <a:bodyPr/>
          <a:lstStyle/>
          <a:p>
            <a:pPr eaLnBrk="1" hangingPunct="1"/>
            <a:r>
              <a:rPr lang="en-US" altLang="en-US">
                <a:ea typeface="ＭＳ Ｐゴシック" charset="-128"/>
              </a:rPr>
              <a:t>Established the 44 hour week, and overtime after 44 hours (went to 40 hours a few years later)</a:t>
            </a:r>
          </a:p>
          <a:p>
            <a:pPr eaLnBrk="1" hangingPunct="1"/>
            <a:r>
              <a:rPr lang="en-US" altLang="en-US">
                <a:ea typeface="ＭＳ Ｐゴシック" charset="-128"/>
              </a:rPr>
              <a:t>Established the minimum wage</a:t>
            </a:r>
          </a:p>
          <a:p>
            <a:pPr eaLnBrk="1" hangingPunct="1"/>
            <a:r>
              <a:rPr lang="en-US" altLang="en-US">
                <a:ea typeface="ＭＳ Ｐゴシック" charset="-128"/>
              </a:rPr>
              <a:t>Banned child labor for companies that engaged in interstate commerce</a:t>
            </a:r>
          </a:p>
          <a:p>
            <a:pPr eaLnBrk="1" hangingPunct="1"/>
            <a:r>
              <a:rPr lang="en-US" altLang="en-US">
                <a:ea typeface="ＭＳ Ｐゴシック" charset="-128"/>
              </a:rPr>
              <a:t>Agricultural workers exempt from its hours provisions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ox(in)">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ox(in)">
                                      <p:cBhvr>
                                        <p:cTn id="12" dur="5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ox(in)">
                                      <p:cBhvr>
                                        <p:cTn id="17" dur="500"/>
                                        <p:tgtEl>
                                          <p:spTgt spid="4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box(in)">
                                      <p:cBhvr>
                                        <p:cTn id="22"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tLang="en-US" sz="4000">
                <a:ea typeface="ＭＳ Ｐゴシック" charset="-128"/>
              </a:rPr>
              <a:t>Troubling questions about World War II </a:t>
            </a:r>
          </a:p>
        </p:txBody>
      </p:sp>
      <p:sp>
        <p:nvSpPr>
          <p:cNvPr id="98306" name="Rectangle 3"/>
          <p:cNvSpPr>
            <a:spLocks noGrp="1" noChangeArrowheads="1"/>
          </p:cNvSpPr>
          <p:nvPr>
            <p:ph type="body" idx="1"/>
          </p:nvPr>
        </p:nvSpPr>
        <p:spPr>
          <a:xfrm>
            <a:off x="2057400" y="2286000"/>
            <a:ext cx="4343400" cy="4038600"/>
          </a:xfrm>
        </p:spPr>
        <p:txBody>
          <a:bodyPr/>
          <a:lstStyle/>
          <a:p>
            <a:pPr eaLnBrk="1" hangingPunct="1">
              <a:lnSpc>
                <a:spcPct val="90000"/>
              </a:lnSpc>
            </a:pPr>
            <a:r>
              <a:rPr lang="en-US" altLang="en-US" sz="2800" dirty="0">
                <a:ea typeface="ＭＳ Ｐゴシック" charset="-128"/>
              </a:rPr>
              <a:t>How could the U.S., a white supremacist society, claim to be fighting a war against </a:t>
            </a:r>
            <a:r>
              <a:rPr lang="en-US" altLang="en-US" sz="2800" dirty="0" smtClean="0">
                <a:ea typeface="ＭＳ Ｐゴシック" charset="-128"/>
              </a:rPr>
              <a:t>Hitler</a:t>
            </a:r>
            <a:r>
              <a:rPr lang="en-US" altLang="en-US" sz="2800" dirty="0" smtClean="0">
                <a:ea typeface="ＭＳ Ｐゴシック" charset="-128"/>
              </a:rPr>
              <a:t>’</a:t>
            </a:r>
            <a:r>
              <a:rPr lang="en-US" altLang="ja-JP" sz="2800" dirty="0" smtClean="0">
                <a:ea typeface="ＭＳ Ｐゴシック" charset="-128"/>
              </a:rPr>
              <a:t>s </a:t>
            </a:r>
            <a:r>
              <a:rPr lang="en-US" altLang="ja-JP" sz="2800" dirty="0">
                <a:ea typeface="ＭＳ Ｐゴシック" charset="-128"/>
              </a:rPr>
              <a:t>racism?</a:t>
            </a:r>
          </a:p>
          <a:p>
            <a:pPr eaLnBrk="1" hangingPunct="1">
              <a:lnSpc>
                <a:spcPct val="90000"/>
              </a:lnSpc>
            </a:pPr>
            <a:r>
              <a:rPr lang="en-US" altLang="en-US" sz="2800" dirty="0">
                <a:ea typeface="ＭＳ Ｐゴシック" charset="-128"/>
              </a:rPr>
              <a:t>How could the U.S. claim to be fighting against totalitarianism when allied with the Soviet Union?  </a:t>
            </a:r>
          </a:p>
        </p:txBody>
      </p:sp>
      <p:pic>
        <p:nvPicPr>
          <p:cNvPr id="983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3048000"/>
            <a:ext cx="15287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959100"/>
            <a:ext cx="2743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5"/>
          <p:cNvSpPr txBox="1">
            <a:spLocks noChangeArrowheads="1"/>
          </p:cNvSpPr>
          <p:nvPr/>
        </p:nvSpPr>
        <p:spPr bwMode="auto">
          <a:xfrm>
            <a:off x="4800600" y="63388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First Filipino Infantry Regiment</a:t>
            </a:r>
          </a:p>
        </p:txBody>
      </p:sp>
      <p:pic>
        <p:nvPicPr>
          <p:cNvPr id="1003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3200"/>
            <a:ext cx="60007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45720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63" y="838200"/>
            <a:ext cx="37163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5"/>
          <p:cNvSpPr txBox="1">
            <a:spLocks noChangeArrowheads="1"/>
          </p:cNvSpPr>
          <p:nvPr/>
        </p:nvSpPr>
        <p:spPr bwMode="auto">
          <a:xfrm>
            <a:off x="4953000" y="914400"/>
            <a:ext cx="2590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Col. Young-Oak Kim (center top), </a:t>
            </a:r>
            <a:br>
              <a:rPr lang="en-US" altLang="en-US" sz="1800"/>
            </a:br>
            <a:r>
              <a:rPr lang="en-US" altLang="en-US" sz="1800"/>
              <a:t>prominent officer in the 100</a:t>
            </a:r>
            <a:r>
              <a:rPr lang="en-US" altLang="en-US" sz="1800" baseline="30000"/>
              <a:t>th</a:t>
            </a:r>
            <a:r>
              <a:rPr lang="en-US" altLang="en-US" sz="1800"/>
              <a:t> Battalion 442nd Regimental Combat Team, both, made up predominantly of Japanese American soldiers, some of whose families were interned during World War II </a:t>
            </a:r>
          </a:p>
        </p:txBody>
      </p:sp>
      <p:pic>
        <p:nvPicPr>
          <p:cNvPr id="1024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850" y="4648200"/>
            <a:ext cx="1327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00"/>
            <a:ext cx="8509000" cy="5549900"/>
          </a:xfrm>
          <a:prstGeom prst="rect">
            <a:avLst/>
          </a:prstGeom>
        </p:spPr>
      </p:pic>
    </p:spTree>
    <p:extLst>
      <p:ext uri="{BB962C8B-B14F-4D97-AF65-F5344CB8AC3E}">
        <p14:creationId xmlns:p14="http://schemas.microsoft.com/office/powerpoint/2010/main" val="9408471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Picture of Atlantic &#10;Charter Con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2485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p:cNvSpPr txBox="1">
            <a:spLocks noChangeArrowheads="1"/>
          </p:cNvSpPr>
          <p:nvPr/>
        </p:nvSpPr>
        <p:spPr bwMode="auto">
          <a:xfrm>
            <a:off x="2743200" y="59436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The Atlantic Charter Conference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31543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76600"/>
            <a:ext cx="2371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6"/>
          <p:cNvSpPr txBox="1">
            <a:spLocks noChangeArrowheads="1"/>
          </p:cNvSpPr>
          <p:nvPr/>
        </p:nvSpPr>
        <p:spPr bwMode="auto">
          <a:xfrm>
            <a:off x="4800600" y="255905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The Chinese Exclusion Act repealed in 1943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8am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47738"/>
            <a:ext cx="615791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pPr eaLnBrk="1" hangingPunct="1"/>
            <a:r>
              <a:rPr lang="en-US" altLang="en-US" sz="4000">
                <a:ea typeface="ＭＳ Ｐゴシック" charset="-128"/>
              </a:rPr>
              <a:t>Executive Order 9066</a:t>
            </a:r>
            <a:br>
              <a:rPr lang="en-US" altLang="en-US" sz="4000">
                <a:ea typeface="ＭＳ Ｐゴシック" charset="-128"/>
              </a:rPr>
            </a:br>
            <a:r>
              <a:rPr lang="en-US" altLang="en-US" sz="4000">
                <a:ea typeface="ＭＳ Ｐゴシック" charset="-128"/>
              </a:rPr>
              <a:t>February 19, 1942</a:t>
            </a:r>
          </a:p>
        </p:txBody>
      </p:sp>
      <p:sp>
        <p:nvSpPr>
          <p:cNvPr id="112642" name="Rectangle 3"/>
          <p:cNvSpPr>
            <a:spLocks noGrp="1" noChangeArrowheads="1"/>
          </p:cNvSpPr>
          <p:nvPr>
            <p:ph type="body" idx="1"/>
          </p:nvPr>
        </p:nvSpPr>
        <p:spPr/>
        <p:txBody>
          <a:bodyPr/>
          <a:lstStyle/>
          <a:p>
            <a:pPr eaLnBrk="1" hangingPunct="1">
              <a:lnSpc>
                <a:spcPct val="80000"/>
              </a:lnSpc>
            </a:pPr>
            <a:r>
              <a:rPr lang="ja-JP" altLang="en-US">
                <a:ea typeface="ＭＳ Ｐゴシック" charset="-128"/>
              </a:rPr>
              <a:t>“</a:t>
            </a:r>
            <a:r>
              <a:rPr lang="en-US" altLang="ja-JP" b="1">
                <a:ea typeface="ＭＳ Ｐゴシック" charset="-128"/>
              </a:rPr>
              <a:t>I</a:t>
            </a:r>
            <a:r>
              <a:rPr lang="en-US" altLang="ja-JP" sz="2000" b="1">
                <a:ea typeface="ＭＳ Ｐゴシック" charset="-128"/>
              </a:rPr>
              <a:t> hereby authorize</a:t>
            </a:r>
            <a:r>
              <a:rPr lang="en-US" altLang="ja-JP" sz="2000">
                <a:ea typeface="ＭＳ Ｐゴシック" charset="-128"/>
              </a:rPr>
              <a:t> and direct </a:t>
            </a:r>
            <a:r>
              <a:rPr lang="en-US" altLang="ja-JP" sz="2000" b="1">
                <a:ea typeface="ＭＳ Ｐゴシック" charset="-128"/>
              </a:rPr>
              <a:t>the Secretary of War</a:t>
            </a:r>
            <a:r>
              <a:rPr lang="en-US" altLang="ja-JP" sz="2000">
                <a:ea typeface="ＭＳ Ｐゴシック" charset="-128"/>
              </a:rPr>
              <a:t>, and the Military Commanders whom he may from time to time designate, whenever he or any designated Commander deem such action necessary or desirable </a:t>
            </a:r>
            <a:r>
              <a:rPr lang="en-US" altLang="ja-JP" sz="2000" b="1">
                <a:ea typeface="ＭＳ Ｐゴシック" charset="-128"/>
              </a:rPr>
              <a:t>to prescribe military areas</a:t>
            </a:r>
            <a:r>
              <a:rPr lang="en-US" altLang="ja-JP" sz="2000">
                <a:ea typeface="ＭＳ Ｐゴシック" charset="-128"/>
              </a:rPr>
              <a:t> in such places and of such extent as he or the appropriate Military Commander may determine, </a:t>
            </a:r>
            <a:r>
              <a:rPr lang="en-US" altLang="ja-JP" sz="2000" b="1">
                <a:ea typeface="ＭＳ Ｐゴシック" charset="-128"/>
              </a:rPr>
              <a:t>from which any or all persons may be excluded,</a:t>
            </a:r>
            <a:r>
              <a:rPr lang="en-US" altLang="ja-JP" sz="2000">
                <a:ea typeface="ＭＳ Ｐゴシック" charset="-128"/>
              </a:rPr>
              <a:t> and with respect to which, the right of any person to enter, remain in, or leave shall be subject to whatever restriction the Secretary of War or the appropriate Military Commander may impose in his discretion. </a:t>
            </a:r>
            <a:r>
              <a:rPr lang="en-US" altLang="ja-JP" sz="2000" b="1">
                <a:ea typeface="ＭＳ Ｐゴシック" charset="-128"/>
              </a:rPr>
              <a:t>The Secretary of War is hereby authorized to provide for residents of any such area who are excluded therefrom. such transportation, food, shelter, and other accommodations as may be necessary,</a:t>
            </a:r>
            <a:r>
              <a:rPr lang="en-US" altLang="ja-JP" sz="2000">
                <a:ea typeface="ＭＳ Ｐゴシック" charset="-128"/>
              </a:rPr>
              <a:t> in the judgment of the Secretary of War or the said Military Commander and until other arrangements are made, to accomplish the purpose of this order.</a:t>
            </a:r>
            <a:r>
              <a:rPr lang="ja-JP" altLang="en-US" sz="2000">
                <a:ea typeface="ＭＳ Ｐゴシック" charset="-128"/>
              </a:rPr>
              <a:t>”</a:t>
            </a:r>
            <a:r>
              <a:rPr lang="en-US" altLang="ja-JP" sz="2000">
                <a:ea typeface="ＭＳ Ｐゴシック" charset="-128"/>
              </a:rPr>
              <a:t> </a:t>
            </a:r>
          </a:p>
          <a:p>
            <a:pPr algn="r" eaLnBrk="1" hangingPunct="1">
              <a:lnSpc>
                <a:spcPct val="80000"/>
              </a:lnSpc>
              <a:buFontTx/>
              <a:buNone/>
            </a:pPr>
            <a:r>
              <a:rPr lang="en-US" altLang="en-US" sz="2000">
                <a:ea typeface="ＭＳ Ｐゴシック" charset="-128"/>
              </a:rPr>
              <a:t>Franklin Roosevelt, February 19, 1942</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sz="quarter"/>
          </p:nvPr>
        </p:nvSpPr>
        <p:spPr>
          <a:xfrm>
            <a:off x="457200" y="685800"/>
            <a:ext cx="8229600" cy="655638"/>
          </a:xfrm>
        </p:spPr>
        <p:txBody>
          <a:bodyPr/>
          <a:lstStyle/>
          <a:p>
            <a:pPr eaLnBrk="1" hangingPunct="1"/>
            <a:r>
              <a:rPr lang="en-US" altLang="en-US" sz="3200" dirty="0" smtClean="0">
                <a:ea typeface="ＭＳ Ｐゴシック" charset="-128"/>
              </a:rPr>
              <a:t>Japanese-American camps</a:t>
            </a:r>
            <a:r>
              <a:rPr lang="en-US" altLang="en-US" sz="3200" dirty="0">
                <a:ea typeface="ＭＳ Ｐゴシック" charset="-128"/>
              </a:rPr>
              <a:t>, 1942-1946</a:t>
            </a:r>
          </a:p>
        </p:txBody>
      </p:sp>
      <p:pic>
        <p:nvPicPr>
          <p:cNvPr id="61443" name="Picture 3" descr="intern_map"/>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371600" y="1295400"/>
            <a:ext cx="6324600" cy="5302250"/>
          </a:xfrm>
          <a:noFill/>
        </p:spPr>
      </p:pic>
      <p:pic>
        <p:nvPicPr>
          <p:cNvPr id="61444" name="Picture 4" descr="0814camp"/>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705600" y="1524000"/>
            <a:ext cx="2057400" cy="1352550"/>
          </a:xfrm>
          <a:noFill/>
          <a:ln w="50800">
            <a:solidFill>
              <a:schemeClr val="bg2"/>
            </a:solidFill>
            <a:miter lim="800000"/>
            <a:headEnd/>
            <a:tailEnd/>
          </a:ln>
        </p:spPr>
      </p:pic>
      <p:pic>
        <p:nvPicPr>
          <p:cNvPr id="61445" name="Picture 5" descr="children"/>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181600" y="4343400"/>
            <a:ext cx="3217863" cy="2187575"/>
          </a:xfrm>
          <a:noFill/>
          <a:ln w="38100">
            <a:solidFill>
              <a:schemeClr val="bg2"/>
            </a:solidFill>
            <a:miter lim="800000"/>
            <a:headEnd/>
            <a:tailEnd/>
          </a:ln>
        </p:spPr>
      </p:pic>
      <p:pic>
        <p:nvPicPr>
          <p:cNvPr id="61446" name="Picture 6" descr="manzana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200400" y="2536825"/>
            <a:ext cx="3201988" cy="1930400"/>
          </a:xfrm>
          <a:noFill/>
        </p:spPr>
      </p:pic>
      <p:pic>
        <p:nvPicPr>
          <p:cNvPr id="61447" name="Picture 7" descr="arri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524000"/>
            <a:ext cx="2198688" cy="3276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46"/>
                                        </p:tgtEl>
                                        <p:attrNameLst>
                                          <p:attrName>style.visibility</p:attrName>
                                        </p:attrNameLst>
                                      </p:cBhvr>
                                      <p:to>
                                        <p:strVal val="visible"/>
                                      </p:to>
                                    </p:set>
                                    <p:animEffect transition="in" filter="dissolve">
                                      <p:cBhvr>
                                        <p:cTn id="12" dur="500"/>
                                        <p:tgtEl>
                                          <p:spTgt spid="614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447"/>
                                        </p:tgtEl>
                                        <p:attrNameLst>
                                          <p:attrName>style.visibility</p:attrName>
                                        </p:attrNameLst>
                                      </p:cBhvr>
                                      <p:to>
                                        <p:strVal val="visible"/>
                                      </p:to>
                                    </p:set>
                                    <p:animEffect transition="in" filter="dissolve">
                                      <p:cBhvr>
                                        <p:cTn id="17" dur="500"/>
                                        <p:tgtEl>
                                          <p:spTgt spid="614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1444"/>
                                        </p:tgtEl>
                                        <p:attrNameLst>
                                          <p:attrName>style.visibility</p:attrName>
                                        </p:attrNameLst>
                                      </p:cBhvr>
                                      <p:to>
                                        <p:strVal val="visible"/>
                                      </p:to>
                                    </p:set>
                                    <p:animEffect transition="in" filter="dissolve">
                                      <p:cBhvr>
                                        <p:cTn id="22" dur="500"/>
                                        <p:tgtEl>
                                          <p:spTgt spid="61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nodeType="clickEffect">
                                  <p:stCondLst>
                                    <p:cond delay="0"/>
                                  </p:stCondLst>
                                  <p:childTnLst>
                                    <p:animScale>
                                      <p:cBhvr>
                                        <p:cTn id="26" dur="2000" fill="hold"/>
                                        <p:tgtEl>
                                          <p:spTgt spid="61444"/>
                                        </p:tgtEl>
                                      </p:cBhvr>
                                      <p:by x="150000" y="15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61445"/>
                                        </p:tgtEl>
                                        <p:attrNameLst>
                                          <p:attrName>style.visibility</p:attrName>
                                        </p:attrNameLst>
                                      </p:cBhvr>
                                      <p:to>
                                        <p:strVal val="visible"/>
                                      </p:to>
                                    </p:set>
                                    <p:animEffect transition="in" filter="dissolve">
                                      <p:cBhvr>
                                        <p:cTn id="31"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xfrm>
            <a:off x="457200" y="2362200"/>
            <a:ext cx="8229600" cy="3535363"/>
          </a:xfrm>
        </p:spPr>
        <p:txBody>
          <a:bodyPr/>
          <a:lstStyle/>
          <a:p>
            <a:pPr eaLnBrk="1" hangingPunct="1">
              <a:lnSpc>
                <a:spcPct val="90000"/>
              </a:lnSpc>
              <a:buFontTx/>
              <a:buNone/>
            </a:pPr>
            <a:r>
              <a:rPr lang="en-US" altLang="en-US" sz="2800" dirty="0">
                <a:ea typeface="ＭＳ Ｐゴシック" charset="-128"/>
              </a:rPr>
              <a:t>27. Are you willing to serve in the armed forces of the United States, or combat duty?</a:t>
            </a:r>
          </a:p>
          <a:p>
            <a:pPr eaLnBrk="1" hangingPunct="1">
              <a:lnSpc>
                <a:spcPct val="90000"/>
              </a:lnSpc>
              <a:buFontTx/>
              <a:buNone/>
            </a:pPr>
            <a:r>
              <a:rPr lang="en-US" altLang="en-US" sz="2800" dirty="0">
                <a:ea typeface="ＭＳ Ｐゴシック" charset="-128"/>
              </a:rPr>
              <a:t>28. Will you swear unqualified allegiance to the United States of America and faithfully defend the United States from any or all attacks by foreign or domestic forces, and foreswear any form of allegiance or obedience to the Japanese empire?</a:t>
            </a:r>
          </a:p>
        </p:txBody>
      </p:sp>
      <p:sp>
        <p:nvSpPr>
          <p:cNvPr id="116738" name="Rectangle 3"/>
          <p:cNvSpPr>
            <a:spLocks noGrp="1" noChangeArrowheads="1"/>
          </p:cNvSpPr>
          <p:nvPr>
            <p:ph type="title"/>
          </p:nvPr>
        </p:nvSpPr>
        <p:spPr/>
        <p:txBody>
          <a:bodyPr/>
          <a:lstStyle/>
          <a:p>
            <a:pPr eaLnBrk="1" hangingPunct="1"/>
            <a:r>
              <a:rPr lang="en-US" altLang="en-US" sz="4000" dirty="0">
                <a:ea typeface="ＭＳ Ｐゴシック" charset="-128"/>
              </a:rPr>
              <a:t>Two questions for</a:t>
            </a:r>
            <a:br>
              <a:rPr lang="en-US" altLang="en-US" sz="4000" dirty="0">
                <a:ea typeface="ＭＳ Ｐゴシック" charset="-128"/>
              </a:rPr>
            </a:br>
            <a:r>
              <a:rPr lang="en-US" altLang="en-US" sz="4000" dirty="0">
                <a:ea typeface="ＭＳ Ｐゴシック" charset="-128"/>
              </a:rPr>
              <a:t> interned </a:t>
            </a:r>
            <a:r>
              <a:rPr lang="en-US" altLang="en-US" sz="4000" dirty="0" smtClean="0">
                <a:ea typeface="ＭＳ Ｐゴシック" charset="-128"/>
              </a:rPr>
              <a:t>Nisei </a:t>
            </a:r>
            <a:r>
              <a:rPr lang="en-US" altLang="en-US" sz="4000" dirty="0">
                <a:ea typeface="ＭＳ Ｐゴシック" charset="-128"/>
              </a:rPr>
              <a:t>men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1101651231_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3810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7" descr="keynescolour.jpg - 38628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914400"/>
            <a:ext cx="2438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9" descr="_380923_keynes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657600"/>
            <a:ext cx="2349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x-none" sz="4000"/>
              <a:t>Korumatsu vs. the United States, 1944</a:t>
            </a:r>
          </a:p>
        </p:txBody>
      </p:sp>
      <p:sp>
        <p:nvSpPr>
          <p:cNvPr id="32771" name="Rectangle 3"/>
          <p:cNvSpPr>
            <a:spLocks noGrp="1" noChangeArrowheads="1"/>
          </p:cNvSpPr>
          <p:nvPr>
            <p:ph type="body" idx="1"/>
          </p:nvPr>
        </p:nvSpPr>
        <p:spPr>
          <a:xfrm>
            <a:off x="3962400" y="2133600"/>
            <a:ext cx="4648200" cy="3992563"/>
          </a:xfrm>
        </p:spPr>
        <p:txBody>
          <a:bodyPr/>
          <a:lstStyle/>
          <a:p>
            <a:pPr eaLnBrk="1" hangingPunct="1"/>
            <a:r>
              <a:rPr lang="en-US" altLang="x-none" sz="2800"/>
              <a:t>Supreme Court: “He was excluded because we are at war with the Japanese Empire, because the properly constituted military authorities fear an invasion of our West Coast . . . “</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76525"/>
            <a:ext cx="3429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14811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07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762000"/>
            <a:ext cx="7391400" cy="5962396"/>
          </a:xfrm>
          <a:prstGeom prst="rect">
            <a:avLst/>
          </a:prstGeom>
        </p:spPr>
      </p:pic>
    </p:spTree>
    <p:extLst>
      <p:ext uri="{BB962C8B-B14F-4D97-AF65-F5344CB8AC3E}">
        <p14:creationId xmlns:p14="http://schemas.microsoft.com/office/powerpoint/2010/main" val="1065102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tLang="en-US" dirty="0">
                <a:ea typeface="ＭＳ Ｐゴシック" charset="-128"/>
              </a:rPr>
              <a:t>The </a:t>
            </a:r>
            <a:r>
              <a:rPr lang="en-US" altLang="en-US" dirty="0" smtClean="0">
                <a:ea typeface="ＭＳ Ｐゴシック" charset="-128"/>
              </a:rPr>
              <a:t>volunteer </a:t>
            </a:r>
            <a:r>
              <a:rPr lang="en-US" altLang="en-US" dirty="0">
                <a:ea typeface="ＭＳ Ｐゴシック" charset="-128"/>
              </a:rPr>
              <a:t>war economy</a:t>
            </a:r>
          </a:p>
        </p:txBody>
      </p:sp>
      <p:pic>
        <p:nvPicPr>
          <p:cNvPr id="1187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05000"/>
            <a:ext cx="26098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392" y="1905000"/>
            <a:ext cx="300864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24200"/>
            <a:ext cx="2327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28559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838200"/>
            <a:ext cx="31353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895600"/>
            <a:ext cx="2047875"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457200" y="457200"/>
            <a:ext cx="8229600" cy="1143000"/>
          </a:xfrm>
        </p:spPr>
        <p:txBody>
          <a:bodyPr/>
          <a:lstStyle/>
          <a:p>
            <a:r>
              <a:rPr lang="en-US" altLang="en-US">
                <a:ea typeface="ＭＳ Ｐゴシック" charset="-128"/>
              </a:rPr>
              <a:t>Casablanca (1942)</a:t>
            </a:r>
          </a:p>
        </p:txBody>
      </p:sp>
      <p:pic>
        <p:nvPicPr>
          <p:cNvPr id="1228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2025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47800"/>
            <a:ext cx="1484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00200"/>
            <a:ext cx="14335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886200"/>
            <a:ext cx="168751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371600"/>
            <a:ext cx="188118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3657600"/>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2667000"/>
            <a:ext cx="47244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Box 9"/>
          <p:cNvSpPr txBox="1">
            <a:spLocks noChangeArrowheads="1"/>
          </p:cNvSpPr>
          <p:nvPr/>
        </p:nvSpPr>
        <p:spPr bwMode="auto">
          <a:xfrm>
            <a:off x="914400" y="60960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Peter Lorre; Sidney Greenstreet; Ingrid Bergman; Claude Rains; Humphrey Bogart; Paul Henreid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Now,%20Voya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Picture 3" descr="ll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33400"/>
            <a:ext cx="3822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20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90600"/>
            <a:ext cx="26892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B00003OS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143000"/>
            <a:ext cx="28686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dissolve">
                                      <p:cBhvr>
                                        <p:cTn id="1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welde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724400"/>
            <a:ext cx="1425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3" descr="cant_win_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09600"/>
            <a:ext cx="37909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rosie_2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9000"/>
            <a:ext cx="23812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5" descr="nrros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19200"/>
            <a:ext cx="2781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45466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838200"/>
            <a:ext cx="25146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95600"/>
            <a:ext cx="2730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Box 4"/>
          <p:cNvSpPr txBox="1">
            <a:spLocks noChangeArrowheads="1"/>
          </p:cNvSpPr>
          <p:nvPr/>
        </p:nvSpPr>
        <p:spPr bwMode="auto">
          <a:xfrm>
            <a:off x="1676400" y="4419600"/>
            <a:ext cx="327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World War II saw the armed forces take the first small  steps towards integration of the services; top right: a soldier from the 761</a:t>
            </a:r>
            <a:r>
              <a:rPr lang="en-US" altLang="en-US" sz="1800" baseline="30000"/>
              <a:t>st</a:t>
            </a:r>
            <a:r>
              <a:rPr lang="en-US" altLang="en-US" sz="1800"/>
              <a:t> Tank Battalion.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2575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39624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12954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886200"/>
            <a:ext cx="2209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tLang="en-US">
                <a:ea typeface="ＭＳ Ｐゴシック" charset="-128"/>
              </a:rPr>
              <a:t>The managed volunteer war economy</a:t>
            </a:r>
          </a:p>
        </p:txBody>
      </p:sp>
      <p:sp>
        <p:nvSpPr>
          <p:cNvPr id="118786" name="Rectangle 3"/>
          <p:cNvSpPr>
            <a:spLocks noGrp="1" noChangeArrowheads="1"/>
          </p:cNvSpPr>
          <p:nvPr>
            <p:ph type="body" sz="half" idx="1"/>
          </p:nvPr>
        </p:nvSpPr>
        <p:spPr/>
        <p:txBody>
          <a:bodyPr/>
          <a:lstStyle/>
          <a:p>
            <a:pPr>
              <a:lnSpc>
                <a:spcPct val="80000"/>
              </a:lnSpc>
            </a:pPr>
            <a:r>
              <a:rPr lang="en-US" altLang="en-US" sz="2000">
                <a:ea typeface="ＭＳ Ｐゴシック" charset="-128"/>
              </a:rPr>
              <a:t>Rationing of gas, meat, butter, coffee, tires, and other key commodities</a:t>
            </a:r>
          </a:p>
          <a:p>
            <a:pPr>
              <a:lnSpc>
                <a:spcPct val="80000"/>
              </a:lnSpc>
            </a:pPr>
            <a:r>
              <a:rPr lang="en-US" altLang="en-US" sz="2000" dirty="0">
                <a:ea typeface="ＭＳ Ｐゴシック" charset="-128"/>
              </a:rPr>
              <a:t>1942: </a:t>
            </a:r>
            <a:r>
              <a:rPr lang="ja-JP" altLang="en-US" sz="2000" dirty="0">
                <a:ea typeface="ＭＳ Ｐゴシック" charset="-128"/>
              </a:rPr>
              <a:t>“</a:t>
            </a:r>
            <a:r>
              <a:rPr lang="en-US" altLang="ja-JP" sz="2000" dirty="0">
                <a:ea typeface="ＭＳ Ｐゴシック" charset="-128"/>
              </a:rPr>
              <a:t>General Max</a:t>
            </a:r>
            <a:r>
              <a:rPr lang="ja-JP" altLang="en-US" sz="2000" dirty="0">
                <a:ea typeface="ＭＳ Ｐゴシック" charset="-128"/>
              </a:rPr>
              <a:t>”</a:t>
            </a:r>
            <a:r>
              <a:rPr lang="en-US" altLang="ja-JP" sz="2000" dirty="0">
                <a:ea typeface="ＭＳ Ｐゴシック" charset="-128"/>
              </a:rPr>
              <a:t> capped prices as of March 1942</a:t>
            </a:r>
          </a:p>
          <a:p>
            <a:pPr>
              <a:lnSpc>
                <a:spcPct val="80000"/>
              </a:lnSpc>
            </a:pPr>
            <a:r>
              <a:rPr lang="en-US" altLang="en-US" sz="2000" dirty="0">
                <a:ea typeface="ＭＳ Ｐゴシック" charset="-128"/>
              </a:rPr>
              <a:t>Wage increases capped at rise of cost of living, about 15 percent</a:t>
            </a:r>
          </a:p>
          <a:p>
            <a:pPr>
              <a:lnSpc>
                <a:spcPct val="80000"/>
              </a:lnSpc>
            </a:pPr>
            <a:r>
              <a:rPr lang="en-US" altLang="en-US" sz="2000" dirty="0">
                <a:ea typeface="ＭＳ Ｐゴシック" charset="-128"/>
              </a:rPr>
              <a:t>Revenue Act of 1942 lowered personal exemption to $624 a year in income, added millions of Americans to the tax system</a:t>
            </a:r>
          </a:p>
        </p:txBody>
      </p:sp>
      <p:pic>
        <p:nvPicPr>
          <p:cNvPr id="1187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4419600"/>
            <a:ext cx="26098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42465"/>
            <a:ext cx="2132013" cy="296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778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6541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66800"/>
            <a:ext cx="1843088"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838200"/>
            <a:ext cx="20955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057400"/>
            <a:ext cx="31337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143000"/>
            <a:ext cx="20558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762000" y="4114800"/>
            <a:ext cx="7772400" cy="1905000"/>
            <a:chOff x="480" y="2688"/>
            <a:chExt cx="4896" cy="1200"/>
          </a:xfrm>
        </p:grpSpPr>
        <p:sp>
          <p:nvSpPr>
            <p:cNvPr id="28679" name="Text Box 8"/>
            <p:cNvSpPr txBox="1">
              <a:spLocks noChangeArrowheads="1"/>
            </p:cNvSpPr>
            <p:nvPr/>
          </p:nvSpPr>
          <p:spPr bwMode="auto">
            <a:xfrm>
              <a:off x="480" y="3311"/>
              <a:ext cx="489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FDR prevented </a:t>
              </a:r>
              <a:r>
                <a:rPr lang="ja-JP" altLang="en-US" sz="1800"/>
                <a:t>“</a:t>
              </a:r>
              <a:r>
                <a:rPr lang="en-US" altLang="ja-JP" sz="1800"/>
                <a:t>a naked confrontation between orthodoxy and revolution. The priceless value of that achievement  . . . Must be reckoned with in any final accounting of the New Deal.</a:t>
              </a:r>
              <a:r>
                <a:rPr lang="ja-JP" altLang="en-US" sz="1800"/>
                <a:t>”</a:t>
              </a:r>
              <a:endParaRPr lang="en-US" altLang="en-US" sz="1800"/>
            </a:p>
          </p:txBody>
        </p:sp>
        <p:pic>
          <p:nvPicPr>
            <p:cNvPr id="2868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2688"/>
              <a:ext cx="1116"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dissolve">
                                      <p:cBhvr>
                                        <p:cTn id="7" dur="500"/>
                                        <p:tgtEl>
                                          <p:spTgt spid="1075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Effect transition="in" filter="dissolve">
                                      <p:cBhvr>
                                        <p:cTn id="12" dur="500"/>
                                        <p:tgtEl>
                                          <p:spTgt spid="107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7527"/>
                                        </p:tgtEl>
                                        <p:attrNameLst>
                                          <p:attrName>style.visibility</p:attrName>
                                        </p:attrNameLst>
                                      </p:cBhvr>
                                      <p:to>
                                        <p:strVal val="visible"/>
                                      </p:to>
                                    </p:set>
                                    <p:animEffect transition="in" filter="dissolve">
                                      <p:cBhvr>
                                        <p:cTn id="17" dur="500"/>
                                        <p:tgtEl>
                                          <p:spTgt spid="1075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77"/>
                                        </p:tgtEl>
                                        <p:attrNameLst>
                                          <p:attrName>style.visibility</p:attrName>
                                        </p:attrNameLst>
                                      </p:cBhvr>
                                      <p:to>
                                        <p:strVal val="visible"/>
                                      </p:to>
                                    </p:set>
                                    <p:animEffect transition="in" filter="dissolve">
                                      <p:cBhvr>
                                        <p:cTn id="22" dur="500"/>
                                        <p:tgtEl>
                                          <p:spTgt spid="7177"/>
                                        </p:tgtEl>
                                      </p:cBhvr>
                                    </p:animEffect>
                                  </p:childTnLst>
                                </p:cTn>
                              </p:par>
                              <p:par>
                                <p:cTn id="23" presetID="9" presetClass="entr" presetSubtype="0" fill="hold" nodeType="withEffect">
                                  <p:stCondLst>
                                    <p:cond delay="0"/>
                                  </p:stCondLst>
                                  <p:childTnLst>
                                    <p:set>
                                      <p:cBhvr>
                                        <p:cTn id="24" dur="1" fill="hold">
                                          <p:stCondLst>
                                            <p:cond delay="0"/>
                                          </p:stCondLst>
                                        </p:cTn>
                                        <p:tgtEl>
                                          <p:spTgt spid="7176"/>
                                        </p:tgtEl>
                                        <p:attrNameLst>
                                          <p:attrName>style.visibility</p:attrName>
                                        </p:attrNameLst>
                                      </p:cBhvr>
                                      <p:to>
                                        <p:strVal val="visible"/>
                                      </p:to>
                                    </p:set>
                                    <p:animEffect transition="in" filter="dissolve">
                                      <p:cBhvr>
                                        <p:cTn id="25" dur="500"/>
                                        <p:tgtEl>
                                          <p:spTgt spid="717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289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53149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1944sept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066800"/>
            <a:ext cx="3754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plenn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00200"/>
            <a:ext cx="52578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iwo%20jima%2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981200"/>
            <a:ext cx="48768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Red Army artillery supporting offensive in the nor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048000"/>
            <a:ext cx="48768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benito-mussolin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447800"/>
            <a:ext cx="44196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descr="inde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914400"/>
            <a:ext cx="34575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wpe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1752600"/>
            <a:ext cx="4953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dissolve">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gtEl>
                                        <p:attrNameLst>
                                          <p:attrName>style.visibility</p:attrName>
                                        </p:attrNameLst>
                                      </p:cBhvr>
                                      <p:to>
                                        <p:strVal val="visible"/>
                                      </p:to>
                                    </p:set>
                                    <p:animEffect transition="in" filter="dissolve">
                                      <p:cBhvr>
                                        <p:cTn id="12" dur="500"/>
                                        <p:tgtEl>
                                          <p:spTgt spid="665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64"/>
                                        </p:tgtEl>
                                        <p:attrNameLst>
                                          <p:attrName>style.visibility</p:attrName>
                                        </p:attrNameLst>
                                      </p:cBhvr>
                                      <p:to>
                                        <p:strVal val="visible"/>
                                      </p:to>
                                    </p:set>
                                    <p:animEffect transition="in" filter="dissolve">
                                      <p:cBhvr>
                                        <p:cTn id="17" dur="500"/>
                                        <p:tgtEl>
                                          <p:spTgt spid="665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65"/>
                                        </p:tgtEl>
                                        <p:attrNameLst>
                                          <p:attrName>style.visibility</p:attrName>
                                        </p:attrNameLst>
                                      </p:cBhvr>
                                      <p:to>
                                        <p:strVal val="visible"/>
                                      </p:to>
                                    </p:set>
                                    <p:animEffect transition="in" filter="dissolve">
                                      <p:cBhvr>
                                        <p:cTn id="22" dur="500"/>
                                        <p:tgtEl>
                                          <p:spTgt spid="665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6566"/>
                                        </p:tgtEl>
                                        <p:attrNameLst>
                                          <p:attrName>style.visibility</p:attrName>
                                        </p:attrNameLst>
                                      </p:cBhvr>
                                      <p:to>
                                        <p:strVal val="visible"/>
                                      </p:to>
                                    </p:set>
                                    <p:animEffect transition="in" filter="dissolve">
                                      <p:cBhvr>
                                        <p:cTn id="27" dur="500"/>
                                        <p:tgtEl>
                                          <p:spTgt spid="665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6567"/>
                                        </p:tgtEl>
                                        <p:attrNameLst>
                                          <p:attrName>style.visibility</p:attrName>
                                        </p:attrNameLst>
                                      </p:cBhvr>
                                      <p:to>
                                        <p:strVal val="visible"/>
                                      </p:to>
                                    </p:set>
                                    <p:animEffect transition="in" filter="dissolve">
                                      <p:cBhvr>
                                        <p:cTn id="32" dur="500"/>
                                        <p:tgtEl>
                                          <p:spTgt spid="6656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6568"/>
                                        </p:tgtEl>
                                        <p:attrNameLst>
                                          <p:attrName>style.visibility</p:attrName>
                                        </p:attrNameLst>
                                      </p:cBhvr>
                                      <p:to>
                                        <p:strVal val="visible"/>
                                      </p:to>
                                    </p:set>
                                    <p:animEffect transition="in" filter="dissolve">
                                      <p:cBhvr>
                                        <p:cTn id="37" dur="500"/>
                                        <p:tgtEl>
                                          <p:spTgt spid="665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6569"/>
                                        </p:tgtEl>
                                        <p:attrNameLst>
                                          <p:attrName>style.visibility</p:attrName>
                                        </p:attrNameLst>
                                      </p:cBhvr>
                                      <p:to>
                                        <p:strVal val="visible"/>
                                      </p:to>
                                    </p:set>
                                    <p:animEffect transition="in" filter="dissolve">
                                      <p:cBhvr>
                                        <p:cTn id="42"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457200" y="609600"/>
            <a:ext cx="8229600" cy="655638"/>
          </a:xfrm>
        </p:spPr>
        <p:txBody>
          <a:bodyPr/>
          <a:lstStyle/>
          <a:p>
            <a:pPr eaLnBrk="1" hangingPunct="1"/>
            <a:r>
              <a:rPr lang="en-US" altLang="en-US" sz="4000">
                <a:ea typeface="ＭＳ Ｐゴシック" charset="-128"/>
              </a:rPr>
              <a:t>The GI Bill, 1944-1955</a:t>
            </a:r>
          </a:p>
        </p:txBody>
      </p:sp>
      <p:sp>
        <p:nvSpPr>
          <p:cNvPr id="67587" name="Rectangle 3"/>
          <p:cNvSpPr>
            <a:spLocks noGrp="1" noChangeArrowheads="1"/>
          </p:cNvSpPr>
          <p:nvPr>
            <p:ph type="body" sz="half" idx="1"/>
          </p:nvPr>
        </p:nvSpPr>
        <p:spPr>
          <a:xfrm>
            <a:off x="457200" y="1600200"/>
            <a:ext cx="4038600" cy="2925763"/>
          </a:xfrm>
        </p:spPr>
        <p:txBody>
          <a:bodyPr/>
          <a:lstStyle/>
          <a:p>
            <a:pPr algn="r" eaLnBrk="1" hangingPunct="1">
              <a:lnSpc>
                <a:spcPct val="90000"/>
              </a:lnSpc>
            </a:pPr>
            <a:r>
              <a:rPr lang="en-US" altLang="en-US" sz="2000">
                <a:ea typeface="ＭＳ Ｐゴシック" charset="-128"/>
              </a:rPr>
              <a:t>4,300,000 home loans to veterans (worth 33 billion dollars)</a:t>
            </a:r>
          </a:p>
          <a:p>
            <a:pPr algn="r" eaLnBrk="1" hangingPunct="1">
              <a:lnSpc>
                <a:spcPct val="90000"/>
              </a:lnSpc>
            </a:pPr>
            <a:r>
              <a:rPr lang="en-US" altLang="en-US" sz="2000">
                <a:ea typeface="ＭＳ Ｐゴシック" charset="-128"/>
              </a:rPr>
              <a:t>8 million veterans went back to school with a GI bill scholarship</a:t>
            </a:r>
          </a:p>
          <a:p>
            <a:pPr algn="r" eaLnBrk="1" hangingPunct="1">
              <a:lnSpc>
                <a:spcPct val="90000"/>
              </a:lnSpc>
            </a:pPr>
            <a:r>
              <a:rPr lang="en-US" altLang="en-US" sz="2000">
                <a:ea typeface="ＭＳ Ｐゴシック" charset="-128"/>
              </a:rPr>
              <a:t>14.5 billion dollars in federal money going to the nation</a:t>
            </a:r>
            <a:r>
              <a:rPr lang="ja-JP" altLang="en-US" sz="2000">
                <a:ea typeface="ＭＳ Ｐゴシック" charset="-128"/>
              </a:rPr>
              <a:t>’</a:t>
            </a:r>
            <a:r>
              <a:rPr lang="en-US" altLang="ja-JP" sz="2000">
                <a:ea typeface="ＭＳ Ｐゴシック" charset="-128"/>
              </a:rPr>
              <a:t>s schools and colleges</a:t>
            </a:r>
          </a:p>
          <a:p>
            <a:pPr algn="r" eaLnBrk="1" hangingPunct="1">
              <a:lnSpc>
                <a:spcPct val="90000"/>
              </a:lnSpc>
            </a:pPr>
            <a:r>
              <a:rPr lang="en-US" altLang="en-US" sz="2000">
                <a:ea typeface="ＭＳ Ｐゴシック" charset="-128"/>
              </a:rPr>
              <a:t>50 billion in direct or indirect subsidies to the American people</a:t>
            </a:r>
          </a:p>
          <a:p>
            <a:pPr algn="r" eaLnBrk="1" hangingPunct="1">
              <a:lnSpc>
                <a:spcPct val="90000"/>
              </a:lnSpc>
            </a:pPr>
            <a:r>
              <a:rPr lang="en-US" altLang="en-US" sz="2000">
                <a:ea typeface="ＭＳ Ｐゴシック" charset="-128"/>
              </a:rPr>
              <a:t>1/3 of the population received some sort of benefit from the GI Bill</a:t>
            </a:r>
          </a:p>
          <a:p>
            <a:pPr algn="r" eaLnBrk="1" hangingPunct="1">
              <a:lnSpc>
                <a:spcPct val="90000"/>
              </a:lnSpc>
            </a:pPr>
            <a:endParaRPr lang="en-US" altLang="en-US" sz="2000">
              <a:ea typeface="ＭＳ Ｐゴシック" charset="-128"/>
            </a:endParaRPr>
          </a:p>
        </p:txBody>
      </p:sp>
      <p:pic>
        <p:nvPicPr>
          <p:cNvPr id="133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36480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gibil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371600"/>
            <a:ext cx="1481138" cy="1524000"/>
          </a:xfrm>
          <a:noFill/>
        </p:spPr>
      </p:pic>
      <p:sp>
        <p:nvSpPr>
          <p:cNvPr id="133125" name="TextBox 2"/>
          <p:cNvSpPr txBox="1">
            <a:spLocks noChangeArrowheads="1"/>
          </p:cNvSpPr>
          <p:nvPr/>
        </p:nvSpPr>
        <p:spPr bwMode="auto">
          <a:xfrm>
            <a:off x="5181600" y="57912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a:t>Dr. Hector Garcia of the American GI Forum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dissolve">
                                      <p:cBhvr>
                                        <p:cTn id="7" dur="5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dissolve">
                                      <p:cBhvr>
                                        <p:cTn id="12" dur="500"/>
                                        <p:tgtEl>
                                          <p:spTgt spid="675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dissolve">
                                      <p:cBhvr>
                                        <p:cTn id="17" dur="500"/>
                                        <p:tgtEl>
                                          <p:spTgt spid="675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7587">
                                            <p:txEl>
                                              <p:pRg st="3" end="3"/>
                                            </p:txEl>
                                          </p:spTgt>
                                        </p:tgtEl>
                                        <p:attrNameLst>
                                          <p:attrName>style.visibility</p:attrName>
                                        </p:attrNameLst>
                                      </p:cBhvr>
                                      <p:to>
                                        <p:strVal val="visible"/>
                                      </p:to>
                                    </p:set>
                                    <p:animEffect transition="in" filter="dissolve">
                                      <p:cBhvr>
                                        <p:cTn id="22" dur="500"/>
                                        <p:tgtEl>
                                          <p:spTgt spid="675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7587">
                                            <p:txEl>
                                              <p:pRg st="4" end="4"/>
                                            </p:txEl>
                                          </p:spTgt>
                                        </p:tgtEl>
                                        <p:attrNameLst>
                                          <p:attrName>style.visibility</p:attrName>
                                        </p:attrNameLst>
                                      </p:cBhvr>
                                      <p:to>
                                        <p:strVal val="visible"/>
                                      </p:to>
                                    </p:set>
                                    <p:animEffect transition="in" filter="dissolve">
                                      <p:cBhvr>
                                        <p:cTn id="27"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rhinelandoccup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45720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hitlerannouncesoccupationaust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371600"/>
            <a:ext cx="54102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muni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905000"/>
            <a:ext cx="48768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hitlerstalinp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362200"/>
            <a:ext cx="54864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0"/>
          <p:cNvSpPr txBox="1">
            <a:spLocks noChangeArrowheads="1"/>
          </p:cNvSpPr>
          <p:nvPr/>
        </p:nvSpPr>
        <p:spPr bwMode="auto">
          <a:xfrm>
            <a:off x="5181600" y="762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b="0" dirty="0" smtClean="0"/>
              <a:t>Hitler’</a:t>
            </a:r>
            <a:r>
              <a:rPr lang="en-US" altLang="ja-JP" sz="1800" b="0" dirty="0" smtClean="0"/>
              <a:t>s </a:t>
            </a:r>
            <a:r>
              <a:rPr lang="en-US" altLang="ja-JP" sz="1800" b="0" dirty="0"/>
              <a:t>road to empire, 1936-1939</a:t>
            </a:r>
            <a:endParaRPr lang="en-US" altLang="en-US" sz="18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dissolve">
                                      <p:cBhvr>
                                        <p:cTn id="12" dur="500"/>
                                        <p:tgtEl>
                                          <p:spTgt spid="92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dissolve">
                                      <p:cBhvr>
                                        <p:cTn id="1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381000" y="990600"/>
            <a:ext cx="8229600" cy="1143000"/>
          </a:xfrm>
        </p:spPr>
        <p:txBody>
          <a:bodyPr/>
          <a:lstStyle/>
          <a:p>
            <a:pPr eaLnBrk="1" hangingPunct="1"/>
            <a:r>
              <a:rPr lang="en-US" altLang="en-US">
                <a:ea typeface="ＭＳ Ｐゴシック" charset="-128"/>
              </a:rPr>
              <a:t>The roots of appeasement</a:t>
            </a:r>
          </a:p>
        </p:txBody>
      </p:sp>
      <p:sp>
        <p:nvSpPr>
          <p:cNvPr id="10243" name="Rectangle 3"/>
          <p:cNvSpPr>
            <a:spLocks noGrp="1" noChangeArrowheads="1"/>
          </p:cNvSpPr>
          <p:nvPr>
            <p:ph type="body" sz="half" idx="1"/>
          </p:nvPr>
        </p:nvSpPr>
        <p:spPr>
          <a:xfrm>
            <a:off x="381000" y="2255838"/>
            <a:ext cx="4038600" cy="3992562"/>
          </a:xfrm>
        </p:spPr>
        <p:txBody>
          <a:bodyPr/>
          <a:lstStyle/>
          <a:p>
            <a:pPr marL="609600" indent="-609600" eaLnBrk="1" hangingPunct="1"/>
            <a:r>
              <a:rPr lang="en-US" altLang="en-US" sz="2400">
                <a:ea typeface="ＭＳ Ｐゴシック" charset="-128"/>
              </a:rPr>
              <a:t>Disillusionment with World War I; a huge pacifist movement</a:t>
            </a:r>
          </a:p>
          <a:p>
            <a:pPr marL="609600" indent="-609600" eaLnBrk="1" hangingPunct="1"/>
            <a:r>
              <a:rPr lang="en-US" altLang="en-US" sz="2400">
                <a:ea typeface="ＭＳ Ｐゴシック" charset="-128"/>
              </a:rPr>
              <a:t>Guilty feelings about the treaty of Versailles</a:t>
            </a:r>
          </a:p>
          <a:p>
            <a:pPr marL="609600" indent="-609600" eaLnBrk="1" hangingPunct="1"/>
            <a:r>
              <a:rPr lang="en-US" altLang="en-US" sz="2400">
                <a:ea typeface="ＭＳ Ｐゴシック" charset="-128"/>
              </a:rPr>
              <a:t>Hitler was a good liar</a:t>
            </a:r>
          </a:p>
          <a:p>
            <a:pPr marL="609600" indent="-609600" eaLnBrk="1" hangingPunct="1"/>
            <a:r>
              <a:rPr lang="en-US" altLang="en-US" sz="2400">
                <a:ea typeface="ＭＳ Ｐゴシック" charset="-128"/>
              </a:rPr>
              <a:t>Fear of communism</a:t>
            </a:r>
          </a:p>
          <a:p>
            <a:pPr marL="609600" indent="-609600" eaLnBrk="1" hangingPunct="1"/>
            <a:r>
              <a:rPr lang="en-US" altLang="en-US" sz="2400">
                <a:ea typeface="ＭＳ Ｐゴシック" charset="-128"/>
              </a:rPr>
              <a:t>Anti-communism</a:t>
            </a:r>
          </a:p>
        </p:txBody>
      </p:sp>
      <p:pic>
        <p:nvPicPr>
          <p:cNvPr id="32771" name="Picture 4" descr="munic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2027238"/>
            <a:ext cx="4495800" cy="3783012"/>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dissolve">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dissolve">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dissolve">
                                      <p:cBhvr>
                                        <p:cTn id="22" dur="5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dissolve">
                                      <p:cBhvr>
                                        <p:cTn id="27"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camp-siegfr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4010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7" descr="coughlinm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66800"/>
            <a:ext cx="41719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6"/>
          <p:cNvSpPr txBox="1">
            <a:spLocks noChangeArrowheads="1"/>
          </p:cNvSpPr>
          <p:nvPr/>
        </p:nvSpPr>
        <p:spPr bwMode="auto">
          <a:xfrm>
            <a:off x="228600" y="5334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b="0"/>
              <a:t>Camp Siegfried</a:t>
            </a:r>
          </a:p>
        </p:txBody>
      </p:sp>
      <p:sp>
        <p:nvSpPr>
          <p:cNvPr id="34820" name="Text Box 8"/>
          <p:cNvSpPr txBox="1">
            <a:spLocks noChangeArrowheads="1"/>
          </p:cNvSpPr>
          <p:nvPr/>
        </p:nvSpPr>
        <p:spPr bwMode="auto">
          <a:xfrm>
            <a:off x="5791200" y="43576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50000"/>
              </a:spcBef>
              <a:spcAft>
                <a:spcPct val="0"/>
              </a:spcAft>
              <a:defRPr sz="2400" b="1">
                <a:solidFill>
                  <a:schemeClr val="tx1"/>
                </a:solidFill>
                <a:latin typeface="Arial" charset="0"/>
                <a:ea typeface="ＭＳ Ｐゴシック" charset="-128"/>
              </a:defRPr>
            </a:lvl6pPr>
            <a:lvl7pPr marL="2971800" indent="-228600" eaLnBrk="0" fontAlgn="base" hangingPunct="0">
              <a:spcBef>
                <a:spcPct val="50000"/>
              </a:spcBef>
              <a:spcAft>
                <a:spcPct val="0"/>
              </a:spcAft>
              <a:defRPr sz="2400" b="1">
                <a:solidFill>
                  <a:schemeClr val="tx1"/>
                </a:solidFill>
                <a:latin typeface="Arial" charset="0"/>
                <a:ea typeface="ＭＳ Ｐゴシック" charset="-128"/>
              </a:defRPr>
            </a:lvl7pPr>
            <a:lvl8pPr marL="3429000" indent="-228600" eaLnBrk="0" fontAlgn="base" hangingPunct="0">
              <a:spcBef>
                <a:spcPct val="50000"/>
              </a:spcBef>
              <a:spcAft>
                <a:spcPct val="0"/>
              </a:spcAft>
              <a:defRPr sz="2400" b="1">
                <a:solidFill>
                  <a:schemeClr val="tx1"/>
                </a:solidFill>
                <a:latin typeface="Arial" charset="0"/>
                <a:ea typeface="ＭＳ Ｐゴシック" charset="-128"/>
              </a:defRPr>
            </a:lvl8pPr>
            <a:lvl9pPr marL="3886200" indent="-228600" eaLnBrk="0" fontAlgn="base" hangingPunct="0">
              <a:spcBef>
                <a:spcPct val="50000"/>
              </a:spcBef>
              <a:spcAft>
                <a:spcPct val="0"/>
              </a:spcAft>
              <a:defRPr sz="2400" b="1">
                <a:solidFill>
                  <a:schemeClr val="tx1"/>
                </a:solidFill>
                <a:latin typeface="Arial" charset="0"/>
                <a:ea typeface="ＭＳ Ｐゴシック" charset="-128"/>
              </a:defRPr>
            </a:lvl9pPr>
          </a:lstStyle>
          <a:p>
            <a:pPr eaLnBrk="1" hangingPunct="1"/>
            <a:r>
              <a:rPr lang="en-US" altLang="en-US" sz="1800" b="0"/>
              <a:t>Father Charles Coughlin</a:t>
            </a:r>
          </a:p>
        </p:txBody>
      </p:sp>
      <p:pic>
        <p:nvPicPr>
          <p:cNvPr id="348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962525"/>
            <a:ext cx="152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7714_template">
  <a:themeElements>
    <a:clrScheme name="7714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714_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714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714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714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714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714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714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714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714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714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714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714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714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19141945</Template>
  <TotalTime>1679</TotalTime>
  <Words>1391</Words>
  <Application>Microsoft Macintosh PowerPoint</Application>
  <PresentationFormat>On-screen Show (4:3)</PresentationFormat>
  <Paragraphs>190</Paragraphs>
  <Slides>62</Slides>
  <Notes>56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Book Antiqua</vt:lpstr>
      <vt:lpstr>ＭＳ Ｐゴシック</vt:lpstr>
      <vt:lpstr>Wingdings</vt:lpstr>
      <vt:lpstr>Arial</vt:lpstr>
      <vt:lpstr>7714_template</vt:lpstr>
      <vt:lpstr>PowerPoint Presentation</vt:lpstr>
      <vt:lpstr>FDR’s 1937 Court packing scheme</vt:lpstr>
      <vt:lpstr>House Committee on Un-American Activities</vt:lpstr>
      <vt:lpstr>The Fair Labor Standards Act, 1938</vt:lpstr>
      <vt:lpstr>PowerPoint Presentation</vt:lpstr>
      <vt:lpstr>PowerPoint Presentation</vt:lpstr>
      <vt:lpstr>PowerPoint Presentation</vt:lpstr>
      <vt:lpstr>The roots of appeasement</vt:lpstr>
      <vt:lpstr>PowerPoint Presentation</vt:lpstr>
      <vt:lpstr>The Neutrality Acts, 1935-1937</vt:lpstr>
      <vt:lpstr>PowerPoint Presentation</vt:lpstr>
      <vt:lpstr>PowerPoint Presentation</vt:lpstr>
      <vt:lpstr>PowerPoint Presentation</vt:lpstr>
      <vt:lpstr>PowerPoint Presentation</vt:lpstr>
      <vt:lpstr>Opponents of the draft (Burke-Wadsworth Bill), 1940</vt:lpstr>
      <vt:lpstr>PowerPoint Presentation</vt:lpstr>
      <vt:lpstr>PowerPoint Presentation</vt:lpstr>
      <vt:lpstr>PowerPoint Presentation</vt:lpstr>
      <vt:lpstr>PowerPoint Presentation</vt:lpstr>
      <vt:lpstr>Wendell Wilkie challenges FDR in 1940</vt:lpstr>
      <vt:lpstr>The isolationists</vt:lpstr>
      <vt:lpstr>The interventionists (Committee to Defend America)</vt:lpstr>
      <vt:lpstr>PowerPoint Presentation</vt:lpstr>
      <vt:lpstr>Dr. Seuss goes after America First</vt:lpstr>
      <vt:lpstr>Three options for running the war</vt:lpstr>
      <vt:lpstr>Revenue Act of 1940</vt:lpstr>
      <vt:lpstr>Lend Lease, HR 1776, March 1941</vt:lpstr>
      <vt:lpstr>PowerPoint Presentation</vt:lpstr>
      <vt:lpstr>PowerPoint Presentation</vt:lpstr>
      <vt:lpstr>PowerPoint Presentation</vt:lpstr>
      <vt:lpstr>PowerPoint Presentation</vt:lpstr>
      <vt:lpstr>The Smith Act (1940)</vt:lpstr>
      <vt:lpstr>PowerPoint Presentation</vt:lpstr>
      <vt:lpstr>PowerPoint Presentation</vt:lpstr>
      <vt:lpstr>PowerPoint Presentation</vt:lpstr>
      <vt:lpstr>Lindbergh warns the Jews (November 1941)</vt:lpstr>
      <vt:lpstr>PowerPoint Presentation</vt:lpstr>
      <vt:lpstr>Japan, 1868-1941</vt:lpstr>
      <vt:lpstr>PowerPoint Presentation</vt:lpstr>
      <vt:lpstr>Troubling questions about World War II </vt:lpstr>
      <vt:lpstr>PowerPoint Presentation</vt:lpstr>
      <vt:lpstr>PowerPoint Presentation</vt:lpstr>
      <vt:lpstr>PowerPoint Presentation</vt:lpstr>
      <vt:lpstr>PowerPoint Presentation</vt:lpstr>
      <vt:lpstr>PowerPoint Presentation</vt:lpstr>
      <vt:lpstr>PowerPoint Presentation</vt:lpstr>
      <vt:lpstr>Executive Order 9066 February 19, 1942</vt:lpstr>
      <vt:lpstr>Japanese-American camps, 1942-1946</vt:lpstr>
      <vt:lpstr>Two questions for  interned Nisei men</vt:lpstr>
      <vt:lpstr>Korumatsu vs. the United States, 1944</vt:lpstr>
      <vt:lpstr>PowerPoint Presentation</vt:lpstr>
      <vt:lpstr>The volunteer war economy</vt:lpstr>
      <vt:lpstr>PowerPoint Presentation</vt:lpstr>
      <vt:lpstr>Casablanca (1942)</vt:lpstr>
      <vt:lpstr>PowerPoint Presentation</vt:lpstr>
      <vt:lpstr>PowerPoint Presentation</vt:lpstr>
      <vt:lpstr>PowerPoint Presentation</vt:lpstr>
      <vt:lpstr>PowerPoint Presentation</vt:lpstr>
      <vt:lpstr>The managed volunteer war economy</vt:lpstr>
      <vt:lpstr>PowerPoint Presentation</vt:lpstr>
      <vt:lpstr>The GI Bill, 1944-1955</vt:lpstr>
      <vt:lpstr>PowerPoint Presentation</vt:lpstr>
    </vt:vector>
  </TitlesOfParts>
  <Company>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FDR’s 1937 Court packing scheme</dc:title>
  <dc:creator>Matthew Lasar</dc:creator>
  <cp:lastModifiedBy>Matthew Lasar</cp:lastModifiedBy>
  <cp:revision>118</cp:revision>
  <dcterms:created xsi:type="dcterms:W3CDTF">2003-12-20T18:44:39Z</dcterms:created>
  <dcterms:modified xsi:type="dcterms:W3CDTF">2016-11-28T18:29:54Z</dcterms:modified>
</cp:coreProperties>
</file>